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411" r:id="rId4"/>
    <p:sldId id="426" r:id="rId5"/>
    <p:sldId id="433" r:id="rId6"/>
    <p:sldId id="434" r:id="rId7"/>
    <p:sldId id="436" r:id="rId8"/>
    <p:sldId id="437" r:id="rId9"/>
    <p:sldId id="439" r:id="rId10"/>
    <p:sldId id="441" r:id="rId11"/>
    <p:sldId id="446" r:id="rId12"/>
    <p:sldId id="447" r:id="rId13"/>
    <p:sldId id="449" r:id="rId14"/>
    <p:sldId id="459" r:id="rId15"/>
    <p:sldId id="457" r:id="rId16"/>
    <p:sldId id="451" r:id="rId17"/>
    <p:sldId id="453" r:id="rId18"/>
    <p:sldId id="425" r:id="rId19"/>
    <p:sldId id="462" r:id="rId20"/>
    <p:sldId id="464" r:id="rId21"/>
    <p:sldId id="465" r:id="rId22"/>
    <p:sldId id="307" r:id="rId2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00"/>
    <a:srgbClr val="0099FF"/>
    <a:srgbClr val="00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7" autoAdjust="0"/>
    <p:restoredTop sz="94660"/>
  </p:normalViewPr>
  <p:slideViewPr>
    <p:cSldViewPr>
      <p:cViewPr>
        <p:scale>
          <a:sx n="130" d="100"/>
          <a:sy n="130" d="100"/>
        </p:scale>
        <p:origin x="1074" y="138"/>
      </p:cViewPr>
      <p:guideLst>
        <p:guide orient="horz" pos="2592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28" y="-84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CA2ABDC5-41BE-4A10-A5D4-669C9E769A2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9859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Textformatierung des Masters zu bearbeiten.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2EC2E313-1D00-40A6-8C6C-21EB482F8A0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2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6281C1-6CDF-44B0-A08B-1501092F0C1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CC940A-2248-479E-81DC-37CA790E0DC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AKM-Seminar 2011	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Sirko Molau: </a:t>
            </a:r>
            <a:r>
              <a:rPr lang="en-US" err="1"/>
              <a:t>Videometeorbeobachtungen</a:t>
            </a:r>
            <a:r>
              <a:rPr lang="en-US"/>
              <a:t> 2010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61A34-A1C9-49CC-B3DC-EFB174EDBAF6}" type="slidenum">
              <a:rPr lang="en-US"/>
              <a:pPr>
                <a:defRPr/>
              </a:pPr>
              <a:t>‹Nr.›</a:t>
            </a:fld>
            <a:r>
              <a:rPr lang="en-US" dirty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247052684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AKM-Seminar 2011	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Sirko Molau: </a:t>
            </a:r>
            <a:r>
              <a:rPr lang="en-US" err="1"/>
              <a:t>Videometeorbeobachtungen</a:t>
            </a:r>
            <a:r>
              <a:rPr lang="en-US"/>
              <a:t> 2010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2666E-2C49-4038-9720-28F2275E6165}" type="slidenum">
              <a:rPr lang="en-US"/>
              <a:pPr>
                <a:defRPr/>
              </a:pPr>
              <a:t>‹Nr.›</a:t>
            </a:fld>
            <a:r>
              <a:rPr lang="en-US" dirty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1884216469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038600" cy="2209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209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733800"/>
            <a:ext cx="4038600" cy="2209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733800"/>
            <a:ext cx="4038600" cy="2209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AKM-Seminar 2011	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Sirko Molau: </a:t>
            </a:r>
            <a:r>
              <a:rPr lang="en-US" err="1"/>
              <a:t>Videometeorbeobachtungen</a:t>
            </a:r>
            <a:r>
              <a:rPr lang="en-US"/>
              <a:t> 2010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814AD-E3AA-42A4-A159-D06094D4229D}" type="slidenum">
              <a:rPr lang="en-US"/>
              <a:pPr>
                <a:defRPr/>
              </a:pPr>
              <a:t>‹Nr.›</a:t>
            </a:fld>
            <a:r>
              <a:rPr lang="en-US" dirty="0"/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283243767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AKM-Seminar 2011	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Sirko Molau: Videometeorbeobachtungen 2010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F54D3-DC3E-41F2-8DDB-DEF9D874EAA9}" type="slidenum">
              <a:rPr lang="en-US"/>
              <a:pPr>
                <a:defRPr/>
              </a:pPr>
              <a:t>‹Nr.›</a:t>
            </a:fld>
            <a:r>
              <a:rPr lang="en-US"/>
              <a:t>/25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5148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5E"/>
            </a:gs>
            <a:gs pos="50000">
              <a:schemeClr val="accent2"/>
            </a:gs>
            <a:gs pos="100000">
              <a:srgbClr val="1818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Format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Textformatierung des Masters zu bearbeiten.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AKM-Seminar 2011	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84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Sirko Molau: </a:t>
            </a:r>
            <a:r>
              <a:rPr lang="en-US" dirty="0" err="1"/>
              <a:t>Videometeorbeobachtungen</a:t>
            </a:r>
            <a:r>
              <a:rPr lang="en-US" dirty="0"/>
              <a:t> 2010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F72E0802-C032-461F-A8E3-F4AE85EC7585}" type="slidenum">
              <a:rPr lang="en-US"/>
              <a:pPr>
                <a:defRPr/>
              </a:pPr>
              <a:t>‹Nr.›</a:t>
            </a:fld>
            <a:r>
              <a:rPr lang="en-US" dirty="0"/>
              <a:t>/25</a:t>
            </a:r>
          </a:p>
        </p:txBody>
      </p:sp>
      <p:sp>
        <p:nvSpPr>
          <p:cNvPr id="1031" name="Line 14"/>
          <p:cNvSpPr>
            <a:spLocks noChangeShapeType="1"/>
          </p:cNvSpPr>
          <p:nvPr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15"/>
          <p:cNvSpPr>
            <a:spLocks noChangeShapeType="1"/>
          </p:cNvSpPr>
          <p:nvPr/>
        </p:nvSpPr>
        <p:spPr bwMode="auto">
          <a:xfrm>
            <a:off x="457200" y="60960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</p:sldLayoutIdLst>
  <p:transition>
    <p:zoom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®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39228" y="6248400"/>
            <a:ext cx="5889156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Sirko Molau: New Features in MeteorFlux</a:t>
            </a:r>
          </a:p>
        </p:txBody>
      </p:sp>
      <p:sp>
        <p:nvSpPr>
          <p:cNvPr id="102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D04B9-C6C6-478E-8230-30E717431595}" type="slidenum">
              <a:rPr lang="en-US" smtClean="0"/>
              <a:pPr>
                <a:defRPr/>
              </a:pPr>
              <a:t>1</a:t>
            </a:fld>
            <a:r>
              <a:rPr lang="en-US" dirty="0"/>
              <a:t>/22</a:t>
            </a: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55676" y="1628800"/>
            <a:ext cx="5976664" cy="691625"/>
          </a:xfrm>
        </p:spPr>
        <p:txBody>
          <a:bodyPr/>
          <a:lstStyle/>
          <a:p>
            <a:r>
              <a:rPr lang="en-US" altLang="de-DE" sz="3200" dirty="0"/>
              <a:t>New Features in MeteorFlux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400800" cy="990600"/>
          </a:xfrm>
        </p:spPr>
        <p:txBody>
          <a:bodyPr/>
          <a:lstStyle/>
          <a:p>
            <a:r>
              <a:rPr lang="en-US" altLang="de-DE" b="1" i="1" dirty="0"/>
              <a:t>Sirko Molau</a:t>
            </a:r>
          </a:p>
          <a:p>
            <a:r>
              <a:rPr lang="en-US" altLang="de-DE" i="1" dirty="0" err="1"/>
              <a:t>Arbeitskreis</a:t>
            </a:r>
            <a:r>
              <a:rPr lang="en-US" altLang="de-DE" i="1" dirty="0"/>
              <a:t> </a:t>
            </a:r>
            <a:r>
              <a:rPr lang="en-US" altLang="de-DE" i="1" dirty="0" err="1"/>
              <a:t>Meteore</a:t>
            </a:r>
            <a:r>
              <a:rPr lang="en-US" altLang="de-DE" i="1" dirty="0"/>
              <a:t> </a:t>
            </a:r>
            <a:r>
              <a:rPr lang="en-US" altLang="de-DE" i="1" dirty="0" err="1"/>
              <a:t>e.V.</a:t>
            </a:r>
            <a:r>
              <a:rPr lang="en-US" altLang="de-DE" i="1" dirty="0"/>
              <a:t> (AKM)</a:t>
            </a: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685800" y="5334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altLang="de-DE" sz="2000" dirty="0">
                <a:solidFill>
                  <a:schemeClr val="tx2"/>
                </a:solidFill>
              </a:rPr>
              <a:t>IMC 2024, </a:t>
            </a:r>
            <a:r>
              <a:rPr lang="en-US" sz="2000" dirty="0" err="1">
                <a:solidFill>
                  <a:schemeClr val="tx2"/>
                </a:solidFill>
              </a:rPr>
              <a:t>Kutná</a:t>
            </a:r>
            <a:r>
              <a:rPr lang="en-US" sz="2000" dirty="0">
                <a:solidFill>
                  <a:schemeClr val="tx2"/>
                </a:solidFill>
              </a:rPr>
              <a:t> Hora, Czech Republic, 19</a:t>
            </a:r>
            <a:r>
              <a:rPr lang="en-US" altLang="de-DE" sz="2000" dirty="0">
                <a:solidFill>
                  <a:schemeClr val="tx2"/>
                </a:solidFill>
              </a:rPr>
              <a:t>.-22.09.2024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DF4FE03C-4DB4-4E94-908C-87B249E5DD8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529208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IMC 2024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3A4867-F0C4-B7BE-5F8F-FCEE0C97C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2714795"/>
            <a:ext cx="3528392" cy="192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5202D-BBAA-4378-8309-651D09576CCD}" type="slidenum">
              <a:rPr lang="en-US" smtClean="0"/>
              <a:pPr>
                <a:defRPr/>
              </a:pPr>
              <a:t>10</a:t>
            </a:fld>
            <a:r>
              <a:rPr lang="en-US" dirty="0"/>
              <a:t>/22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Simulation of Periodic Oscillations</a:t>
            </a:r>
          </a:p>
        </p:txBody>
      </p:sp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432000" y="1296000"/>
            <a:ext cx="8532488" cy="84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Font typeface="Symbol" pitchFamily="18" charset="2"/>
              <a:buChar char="®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Effect of strength of periodic signal : 2/3 of background</a:t>
            </a:r>
          </a:p>
          <a:p>
            <a:pPr>
              <a:spcBef>
                <a:spcPts val="600"/>
              </a:spcBef>
            </a:pPr>
            <a:endParaRPr lang="en-US" altLang="de-DE" dirty="0">
              <a:sym typeface="Symbol" pitchFamily="18" charset="2"/>
            </a:endParaRP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EA7A5742-7EEF-4762-A7F7-C62AD1539F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529208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IMC 2024	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6983BB9E-F9E5-4938-AAAE-2FB5C21B6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228" y="6248400"/>
            <a:ext cx="5889156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Sirko Molau: New Features in MeteorFlux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2E8E1-DC40-02C6-1528-DF8875ACB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000" y="5528714"/>
            <a:ext cx="8532488" cy="65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Font typeface="Symbol" pitchFamily="18" charset="2"/>
              <a:buChar char="®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Periodic signal is dominating the spectrogram.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4858F9E-5C59-3141-29A5-E29ED65AA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48" y="3301228"/>
            <a:ext cx="37084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Constant activity 2.5/min + Sine with 5/min and WL 90 min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90FAB3F-EAC1-B0F4-233E-42B68880B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1800000"/>
            <a:ext cx="2880000" cy="1480542"/>
          </a:xfrm>
          <a:prstGeom prst="rect">
            <a:avLst/>
          </a:prstGeom>
          <a:ln>
            <a:solidFill>
              <a:srgbClr val="FFFF99"/>
            </a:solidFill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24C6E21-ACD4-F869-202C-FCD002B5F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0" y="1800000"/>
            <a:ext cx="2880000" cy="1479000"/>
          </a:xfrm>
          <a:prstGeom prst="rect">
            <a:avLst/>
          </a:prstGeom>
          <a:ln>
            <a:solidFill>
              <a:srgbClr val="FFFF99"/>
            </a:solidFill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6ABA7DB-02F4-8D81-7740-483445485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000" y="3600000"/>
            <a:ext cx="2880000" cy="1570909"/>
          </a:xfrm>
          <a:prstGeom prst="rect">
            <a:avLst/>
          </a:prstGeom>
          <a:ln>
            <a:solidFill>
              <a:srgbClr val="FFFF99"/>
            </a:solidFill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A3F846A-27A3-412F-DCD6-80BDF07E7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000" y="3600000"/>
            <a:ext cx="2880000" cy="1570909"/>
          </a:xfrm>
          <a:prstGeom prst="rect">
            <a:avLst/>
          </a:prstGeom>
          <a:ln>
            <a:solidFill>
              <a:srgbClr val="FFFF99"/>
            </a:solidFill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89C233D-8340-9D45-AD20-915698B6F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0" y="3287297"/>
            <a:ext cx="2880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Poisson-distribution random numbers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5BDBAAA-8EB9-F893-77CF-0C1A7AE57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999" y="5183749"/>
            <a:ext cx="28799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Flux density in MeteorFlux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8B4887B-AD56-13D9-855B-0A0FBE489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0" y="5183749"/>
            <a:ext cx="2880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Spectrogram in MeteorFlux</a:t>
            </a:r>
          </a:p>
        </p:txBody>
      </p:sp>
    </p:spTree>
    <p:extLst>
      <p:ext uri="{BB962C8B-B14F-4D97-AF65-F5344CB8AC3E}">
        <p14:creationId xmlns:p14="http://schemas.microsoft.com/office/powerpoint/2010/main" val="1269733648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5202D-BBAA-4378-8309-651D09576CCD}" type="slidenum">
              <a:rPr lang="en-US" smtClean="0"/>
              <a:pPr>
                <a:defRPr/>
              </a:pPr>
              <a:t>11</a:t>
            </a:fld>
            <a:r>
              <a:rPr lang="en-US" dirty="0"/>
              <a:t>/22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Simulation of Periodic Oscillations</a:t>
            </a:r>
          </a:p>
        </p:txBody>
      </p:sp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432000" y="1296000"/>
            <a:ext cx="8532488" cy="84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Font typeface="Symbol" pitchFamily="18" charset="2"/>
              <a:buChar char="®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Effect of wavelength: 5 min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EA7A5742-7EEF-4762-A7F7-C62AD1539F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529208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IMC 2024	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6983BB9E-F9E5-4938-AAAE-2FB5C21B6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228" y="6248400"/>
            <a:ext cx="5889156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Sirko Molau: New Features in MeteorFlux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2E8E1-DC40-02C6-1528-DF8875ACB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000" y="5528714"/>
            <a:ext cx="8532488" cy="65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Font typeface="Symbol" pitchFamily="18" charset="2"/>
              <a:buChar char="®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Changes in wavelength are clearly reflected.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7F14337-62CC-68DB-8063-A2EA4F2D4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48" y="3301228"/>
            <a:ext cx="37084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Constant activity 3/min + Sine with 3/min and WL 5 min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168ECC2-2F00-44B9-0AC6-F28E85CBC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1800000"/>
            <a:ext cx="2880000" cy="1480542"/>
          </a:xfrm>
          <a:prstGeom prst="rect">
            <a:avLst/>
          </a:prstGeom>
          <a:ln>
            <a:solidFill>
              <a:srgbClr val="FFFF99"/>
            </a:solidFill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FC6EDA1-BB3D-43AC-A988-9DBEB3A13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0" y="1800000"/>
            <a:ext cx="2880000" cy="1479000"/>
          </a:xfrm>
          <a:prstGeom prst="rect">
            <a:avLst/>
          </a:prstGeom>
          <a:ln>
            <a:solidFill>
              <a:srgbClr val="FFFF99"/>
            </a:solidFill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98ED0BA-AD7F-24F5-299D-1CAA8DEBB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000" y="3600000"/>
            <a:ext cx="2880000" cy="1570909"/>
          </a:xfrm>
          <a:prstGeom prst="rect">
            <a:avLst/>
          </a:prstGeom>
          <a:ln>
            <a:solidFill>
              <a:srgbClr val="FFFF99"/>
            </a:solidFill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AA9E712-99DE-B282-7A07-4D4CC166D6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000" y="3600000"/>
            <a:ext cx="2880000" cy="1570909"/>
          </a:xfrm>
          <a:prstGeom prst="rect">
            <a:avLst/>
          </a:prstGeom>
          <a:ln>
            <a:solidFill>
              <a:srgbClr val="FFFF99"/>
            </a:solidFill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7E42BCB-53F5-315E-B01E-91B094573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0" y="3287297"/>
            <a:ext cx="2880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Poisson-distribution random numbers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45FF047-11DE-EA15-E12F-FA3DEAED7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999" y="5183749"/>
            <a:ext cx="28799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Flux density in MeteorFlux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A49FD12-5C70-F46F-4F2C-EA3AD54AF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0" y="5183749"/>
            <a:ext cx="2880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Spectrogram in MeteorFlux</a:t>
            </a:r>
          </a:p>
        </p:txBody>
      </p:sp>
    </p:spTree>
    <p:extLst>
      <p:ext uri="{BB962C8B-B14F-4D97-AF65-F5344CB8AC3E}">
        <p14:creationId xmlns:p14="http://schemas.microsoft.com/office/powerpoint/2010/main" val="2246724806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5202D-BBAA-4378-8309-651D09576CCD}" type="slidenum">
              <a:rPr lang="en-US" smtClean="0"/>
              <a:pPr>
                <a:defRPr/>
              </a:pPr>
              <a:t>12</a:t>
            </a:fld>
            <a:r>
              <a:rPr lang="en-US" dirty="0"/>
              <a:t>/22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Simulation of Periodic Oscillations</a:t>
            </a:r>
          </a:p>
        </p:txBody>
      </p:sp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432000" y="1296000"/>
            <a:ext cx="8532488" cy="84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Font typeface="Symbol" pitchFamily="18" charset="2"/>
              <a:buChar char="®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Effect of wavelength mix: 7 min and 10 min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EA7A5742-7EEF-4762-A7F7-C62AD1539F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529208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IMC 2024	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6983BB9E-F9E5-4938-AAAE-2FB5C21B6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228" y="6248400"/>
            <a:ext cx="5889156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Sirko Molau: New Features in MeteorFlux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2E8E1-DC40-02C6-1528-DF8875ACB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000" y="5528714"/>
            <a:ext cx="8532488" cy="65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Font typeface="Symbol" pitchFamily="18" charset="2"/>
              <a:buChar char="®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Mixtures of frequencies can be separated.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7F14337-62CC-68DB-8063-A2EA4F2D4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01228"/>
            <a:ext cx="49680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Constant activity 3/min + Sine with 3/min and WL 7 min + Sine with 3/min and WL 10 min</a:t>
            </a:r>
          </a:p>
        </p:txBody>
      </p:sp>
      <p:pic>
        <p:nvPicPr>
          <p:cNvPr id="14343" name="Grafik 14342">
            <a:extLst>
              <a:ext uri="{FF2B5EF4-FFF2-40B4-BE49-F238E27FC236}">
                <a16:creationId xmlns:a16="http://schemas.microsoft.com/office/drawing/2014/main" id="{9EF594D0-6EBD-1F74-D5C8-EF9970059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1800000"/>
            <a:ext cx="2880000" cy="1480542"/>
          </a:xfrm>
          <a:prstGeom prst="rect">
            <a:avLst/>
          </a:prstGeom>
          <a:ln>
            <a:solidFill>
              <a:srgbClr val="FFFF99"/>
            </a:solidFill>
          </a:ln>
        </p:spPr>
      </p:pic>
      <p:pic>
        <p:nvPicPr>
          <p:cNvPr id="14351" name="Grafik 14350">
            <a:extLst>
              <a:ext uri="{FF2B5EF4-FFF2-40B4-BE49-F238E27FC236}">
                <a16:creationId xmlns:a16="http://schemas.microsoft.com/office/drawing/2014/main" id="{96C8BF82-3E5C-2026-200C-7AA2779B7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00" y="3600000"/>
            <a:ext cx="2880000" cy="1570909"/>
          </a:xfrm>
          <a:prstGeom prst="rect">
            <a:avLst/>
          </a:prstGeom>
          <a:ln>
            <a:solidFill>
              <a:srgbClr val="FFFF99"/>
            </a:solidFill>
          </a:ln>
        </p:spPr>
      </p:pic>
      <p:pic>
        <p:nvPicPr>
          <p:cNvPr id="14353" name="Grafik 14352">
            <a:extLst>
              <a:ext uri="{FF2B5EF4-FFF2-40B4-BE49-F238E27FC236}">
                <a16:creationId xmlns:a16="http://schemas.microsoft.com/office/drawing/2014/main" id="{EECCB62E-4570-04E7-A235-0852020F8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000" y="3600000"/>
            <a:ext cx="2880000" cy="1570909"/>
          </a:xfrm>
          <a:prstGeom prst="rect">
            <a:avLst/>
          </a:prstGeom>
          <a:ln>
            <a:solidFill>
              <a:srgbClr val="FFFF99"/>
            </a:solidFill>
          </a:ln>
        </p:spPr>
      </p:pic>
      <p:pic>
        <p:nvPicPr>
          <p:cNvPr id="14355" name="Grafik 14354">
            <a:extLst>
              <a:ext uri="{FF2B5EF4-FFF2-40B4-BE49-F238E27FC236}">
                <a16:creationId xmlns:a16="http://schemas.microsoft.com/office/drawing/2014/main" id="{32431FDB-860B-9EB8-DE16-557B226EDC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000" y="1800000"/>
            <a:ext cx="2880000" cy="1479000"/>
          </a:xfrm>
          <a:prstGeom prst="rect">
            <a:avLst/>
          </a:prstGeom>
          <a:ln>
            <a:solidFill>
              <a:srgbClr val="FFFF99"/>
            </a:solidFill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CEFF190-496C-65B7-4B9F-386EE740C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0" y="3287297"/>
            <a:ext cx="2880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Poisson-distribution random numbers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3DA5179-0CE4-9027-99AE-D0D561AA8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999" y="5183749"/>
            <a:ext cx="28799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Flux density in MeteorFlux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5D91954-0199-8668-55E0-120009A1C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0" y="5183749"/>
            <a:ext cx="2880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Spectrogram in MeteorFlux</a:t>
            </a:r>
          </a:p>
        </p:txBody>
      </p:sp>
    </p:spTree>
    <p:extLst>
      <p:ext uri="{BB962C8B-B14F-4D97-AF65-F5344CB8AC3E}">
        <p14:creationId xmlns:p14="http://schemas.microsoft.com/office/powerpoint/2010/main" val="2332603807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5202D-BBAA-4378-8309-651D09576CCD}" type="slidenum">
              <a:rPr lang="en-US" smtClean="0"/>
              <a:pPr>
                <a:defRPr/>
              </a:pPr>
              <a:t>13</a:t>
            </a:fld>
            <a:r>
              <a:rPr lang="en-US" dirty="0"/>
              <a:t>/22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Simulation of Periodic Oscillations</a:t>
            </a:r>
          </a:p>
        </p:txBody>
      </p:sp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432000" y="1296000"/>
            <a:ext cx="8532488" cy="84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Font typeface="Symbol" pitchFamily="18" charset="2"/>
              <a:buChar char="®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Effect of binning: 3 min.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EA7A5742-7EEF-4762-A7F7-C62AD1539F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529208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IMC 2024	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6983BB9E-F9E5-4938-AAAE-2FB5C21B6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228" y="6248400"/>
            <a:ext cx="5889156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Sirko Molau: New Features in MeteorFlux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2E8E1-DC40-02C6-1528-DF8875ACB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000" y="5528714"/>
            <a:ext cx="8532488" cy="65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Font typeface="Symbol" pitchFamily="18" charset="2"/>
              <a:buChar char="®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Binning reduces the frequency resolution.</a:t>
            </a:r>
          </a:p>
        </p:txBody>
      </p:sp>
      <p:pic>
        <p:nvPicPr>
          <p:cNvPr id="14343" name="Grafik 14342">
            <a:extLst>
              <a:ext uri="{FF2B5EF4-FFF2-40B4-BE49-F238E27FC236}">
                <a16:creationId xmlns:a16="http://schemas.microsoft.com/office/drawing/2014/main" id="{9EF594D0-6EBD-1F74-D5C8-EF9970059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1800000"/>
            <a:ext cx="2880000" cy="1480542"/>
          </a:xfrm>
          <a:prstGeom prst="rect">
            <a:avLst/>
          </a:prstGeom>
          <a:ln>
            <a:solidFill>
              <a:srgbClr val="FFFF99"/>
            </a:solidFill>
          </a:ln>
        </p:spPr>
      </p:pic>
      <p:pic>
        <p:nvPicPr>
          <p:cNvPr id="14355" name="Grafik 14354">
            <a:extLst>
              <a:ext uri="{FF2B5EF4-FFF2-40B4-BE49-F238E27FC236}">
                <a16:creationId xmlns:a16="http://schemas.microsoft.com/office/drawing/2014/main" id="{32431FDB-860B-9EB8-DE16-557B226ED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0" y="1800000"/>
            <a:ext cx="2880000" cy="1479000"/>
          </a:xfrm>
          <a:prstGeom prst="rect">
            <a:avLst/>
          </a:prstGeom>
          <a:ln>
            <a:solidFill>
              <a:srgbClr val="FFFF99"/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3DD49C7-8A39-AE3C-B329-36A2FF241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000" y="3600000"/>
            <a:ext cx="2880000" cy="1570909"/>
          </a:xfrm>
          <a:prstGeom prst="rect">
            <a:avLst/>
          </a:prstGeom>
          <a:ln>
            <a:solidFill>
              <a:srgbClr val="FFFF99"/>
            </a:solidFill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5355E4E-54A8-6782-9F90-166B5A9A84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000" y="3600000"/>
            <a:ext cx="2880000" cy="1570909"/>
          </a:xfrm>
          <a:prstGeom prst="rect">
            <a:avLst/>
          </a:prstGeom>
          <a:ln>
            <a:solidFill>
              <a:srgbClr val="FFFF99"/>
            </a:solidFill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FA84C7E-ED6D-8442-1666-EAF145724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01228"/>
            <a:ext cx="49680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Constant activity 3/min + Sine with 3/min and WL 7 min + Sine with 3/min and WL 10 min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2D31E37-440C-958A-723D-11B6C45EA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0" y="3287297"/>
            <a:ext cx="2880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Poisson-distribution random numbers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6DB744F-E4B6-6F19-A8EA-F927875F2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999" y="5183749"/>
            <a:ext cx="28799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Flux density in MeteorFlux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9E63A09-2B7E-A829-295E-05BA393F5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0" y="5183749"/>
            <a:ext cx="2880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Spectrogram in MeteorFlux</a:t>
            </a:r>
          </a:p>
        </p:txBody>
      </p:sp>
    </p:spTree>
    <p:extLst>
      <p:ext uri="{BB962C8B-B14F-4D97-AF65-F5344CB8AC3E}">
        <p14:creationId xmlns:p14="http://schemas.microsoft.com/office/powerpoint/2010/main" val="3623495493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5202D-BBAA-4378-8309-651D09576CCD}" type="slidenum">
              <a:rPr lang="en-US" smtClean="0"/>
              <a:pPr>
                <a:defRPr/>
              </a:pPr>
              <a:t>14</a:t>
            </a:fld>
            <a:r>
              <a:rPr lang="en-US" dirty="0"/>
              <a:t>/22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Simulation of Periodic Oscillations</a:t>
            </a:r>
          </a:p>
        </p:txBody>
      </p:sp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432000" y="1296000"/>
            <a:ext cx="8532488" cy="84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Font typeface="Symbol" pitchFamily="18" charset="2"/>
              <a:buChar char="®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Effect of signal strength: 2/min constant and 2/min periodic.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EA7A5742-7EEF-4762-A7F7-C62AD1539F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529208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IMC 2024	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6983BB9E-F9E5-4938-AAAE-2FB5C21B6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228" y="6248400"/>
            <a:ext cx="5889156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Sirko Molau: New Features in MeteorFlux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2E8E1-DC40-02C6-1528-DF8875ACB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000" y="5528714"/>
            <a:ext cx="8532488" cy="65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Font typeface="Symbol" pitchFamily="18" charset="2"/>
              <a:buChar char="®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Lower signal strength reduces the SNR in the spectrogram.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7F14337-62CC-68DB-8063-A2EA4F2D4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00" y="3326795"/>
            <a:ext cx="37799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Constant activity with 2/min + Sine with 2/min and WL 7.5 min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DB58C45-A2FF-87E4-E283-3010F154B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1800000"/>
            <a:ext cx="2880000" cy="1480542"/>
          </a:xfrm>
          <a:prstGeom prst="rect">
            <a:avLst/>
          </a:prstGeom>
          <a:ln>
            <a:solidFill>
              <a:srgbClr val="FFFF99"/>
            </a:solidFill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1E78089-C812-B815-2750-2D7941BD1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0" y="1800000"/>
            <a:ext cx="2880000" cy="1479000"/>
          </a:xfrm>
          <a:prstGeom prst="rect">
            <a:avLst/>
          </a:prstGeom>
          <a:ln>
            <a:solidFill>
              <a:srgbClr val="FFFF99"/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370EC33-9447-E262-3104-23F4BEA4A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000" y="3600000"/>
            <a:ext cx="2880000" cy="1570909"/>
          </a:xfrm>
          <a:prstGeom prst="rect">
            <a:avLst/>
          </a:prstGeom>
          <a:ln>
            <a:solidFill>
              <a:srgbClr val="FFFF99"/>
            </a:solidFill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2D29370-EAA9-22DB-3BC4-179A5E90B8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000" y="3600000"/>
            <a:ext cx="2880000" cy="1570909"/>
          </a:xfrm>
          <a:prstGeom prst="rect">
            <a:avLst/>
          </a:prstGeom>
          <a:ln>
            <a:solidFill>
              <a:srgbClr val="FFFF99"/>
            </a:solidFill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325937D-138D-2CAE-313D-B911DF88C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0" y="3287297"/>
            <a:ext cx="2880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Poisson-distribution random numbers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FE6D95B-F59F-2198-AB19-9F77E0E54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999" y="5183749"/>
            <a:ext cx="28799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Flux density in MeteorFlux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149D4EA-F043-0317-0521-8E4DB3291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0" y="5183749"/>
            <a:ext cx="2880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Spectrogram in MeteorFlux</a:t>
            </a:r>
          </a:p>
        </p:txBody>
      </p:sp>
    </p:spTree>
    <p:extLst>
      <p:ext uri="{BB962C8B-B14F-4D97-AF65-F5344CB8AC3E}">
        <p14:creationId xmlns:p14="http://schemas.microsoft.com/office/powerpoint/2010/main" val="1488954945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5202D-BBAA-4378-8309-651D09576CCD}" type="slidenum">
              <a:rPr lang="de-DE" smtClean="0"/>
              <a:pPr>
                <a:defRPr/>
              </a:pPr>
              <a:t>15</a:t>
            </a:fld>
            <a:r>
              <a:rPr lang="de-DE" dirty="0"/>
              <a:t>/22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EA7A5742-7EEF-4762-A7F7-C62AD1539F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529208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de-DE" dirty="0"/>
              <a:t>IMC 2024	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6983BB9E-F9E5-4938-AAAE-2FB5C21B6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228" y="6248400"/>
            <a:ext cx="5889156" cy="457200"/>
          </a:xfrm>
        </p:spPr>
        <p:txBody>
          <a:bodyPr/>
          <a:lstStyle/>
          <a:p>
            <a:pPr>
              <a:defRPr/>
            </a:pPr>
            <a:r>
              <a:rPr lang="de-DE" dirty="0"/>
              <a:t>Sirko Molau: New Features in MeteorFlux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2E8E1-DC40-02C6-1528-DF8875ACB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000" y="5528714"/>
            <a:ext cx="8532488" cy="65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Font typeface="Symbol" pitchFamily="18" charset="2"/>
              <a:buChar char="®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Shorter observations reduce the frequency range and resolution.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1BFB011-944F-7D3A-CD9C-330DAB2EF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0" y="3600000"/>
            <a:ext cx="2880000" cy="1570909"/>
          </a:xfrm>
          <a:prstGeom prst="rect">
            <a:avLst/>
          </a:prstGeom>
          <a:ln>
            <a:solidFill>
              <a:srgbClr val="FFFF99"/>
            </a:solidFill>
          </a:ln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BF7DB4EB-C6C4-95D8-F0E3-39C6A8D44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3600000"/>
            <a:ext cx="2880000" cy="1570909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82F35ED-0A86-3495-3171-C36594BC1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999" y="1800000"/>
            <a:ext cx="2880000" cy="1480542"/>
          </a:xfrm>
          <a:prstGeom prst="rect">
            <a:avLst/>
          </a:prstGeom>
          <a:ln>
            <a:solidFill>
              <a:srgbClr val="FFFF99"/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498937F-E3FD-01CF-DE68-8E527D9AAA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8829" y="1800000"/>
            <a:ext cx="2880000" cy="1479000"/>
          </a:xfrm>
          <a:prstGeom prst="rect">
            <a:avLst/>
          </a:prstGeom>
          <a:ln>
            <a:solidFill>
              <a:srgbClr val="FFFF99"/>
            </a:solidFill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8258BFF1-9EE5-ED31-6675-FDC0543CE7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r>
              <a:rPr lang="en-US" altLang="de-DE" dirty="0"/>
              <a:t>Simulation of Periodic Oscillations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008F8112-B52E-DE0E-0030-EED071831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000" y="1296000"/>
            <a:ext cx="8532488" cy="84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Font typeface="Symbol" pitchFamily="18" charset="2"/>
              <a:buChar char="®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Effect of length of observation: 2 hours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8E35862-93ED-3601-CE32-0F3EA72C2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00" y="3326795"/>
            <a:ext cx="37799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Constant activity 3/min + Sine with 3/min and WL 7.5 min, 2 hours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6B0FE98-7051-1341-DFB7-090E12C53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0" y="3287297"/>
            <a:ext cx="2880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Poisson-distribution random numbers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4CF36C2-6446-B428-585B-CEE3CF370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999" y="5183749"/>
            <a:ext cx="28799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Flux density in MeteorFlux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E04FB30-B848-AFA1-1ABB-C7E5F57F0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0" y="5183749"/>
            <a:ext cx="2880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Spectrogram in MeteorFlux</a:t>
            </a:r>
          </a:p>
        </p:txBody>
      </p:sp>
    </p:spTree>
    <p:extLst>
      <p:ext uri="{BB962C8B-B14F-4D97-AF65-F5344CB8AC3E}">
        <p14:creationId xmlns:p14="http://schemas.microsoft.com/office/powerpoint/2010/main" val="2205333113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5202D-BBAA-4378-8309-651D09576CCD}" type="slidenum">
              <a:rPr lang="en-US" smtClean="0"/>
              <a:pPr>
                <a:defRPr/>
              </a:pPr>
              <a:t>16</a:t>
            </a:fld>
            <a:r>
              <a:rPr lang="en-US" dirty="0"/>
              <a:t>/22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Simulation of Periodic Oscillations</a:t>
            </a:r>
          </a:p>
        </p:txBody>
      </p:sp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432000" y="1296000"/>
            <a:ext cx="8532488" cy="84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Font typeface="Symbol" pitchFamily="18" charset="2"/>
              <a:buChar char="®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Trying to simulate 1999 Leonids.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EA7A5742-7EEF-4762-A7F7-C62AD1539F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529208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IMC 2024	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6983BB9E-F9E5-4938-AAAE-2FB5C21B6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228" y="6248400"/>
            <a:ext cx="5889156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Sirko Molau: New Features in MeteorFlux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2E8E1-DC40-02C6-1528-DF8875ACB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000" y="5528714"/>
            <a:ext cx="8532488" cy="65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Font typeface="Symbol" pitchFamily="18" charset="2"/>
              <a:buChar char="®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Just a quick shot, no optimization.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7F14337-62CC-68DB-8063-A2EA4F2D4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01228"/>
            <a:ext cx="57961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Constant activity 0.5/min + Sine with 2/min and WL 7.3 min + Sine with 2/min and WL 4.7 min, 2 hours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C461378-C5DB-C1CD-6559-569FB57D2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1800000"/>
            <a:ext cx="2880000" cy="1480542"/>
          </a:xfrm>
          <a:prstGeom prst="rect">
            <a:avLst/>
          </a:prstGeom>
          <a:ln>
            <a:solidFill>
              <a:srgbClr val="FFFF99"/>
            </a:solidFill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0A38C67-8D4D-AF30-A8DC-191EB81F9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0" y="1800000"/>
            <a:ext cx="2880000" cy="1479000"/>
          </a:xfrm>
          <a:prstGeom prst="rect">
            <a:avLst/>
          </a:prstGeom>
          <a:ln>
            <a:solidFill>
              <a:srgbClr val="FFFF99"/>
            </a:solidFill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BD56CD5-76A5-D1DC-4032-3312DD8D1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000" y="3600000"/>
            <a:ext cx="2880000" cy="1570909"/>
          </a:xfrm>
          <a:prstGeom prst="rect">
            <a:avLst/>
          </a:prstGeom>
          <a:ln>
            <a:solidFill>
              <a:srgbClr val="FFFF99"/>
            </a:solidFill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69D191F-5341-4F37-3617-0F97F0C9E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000" y="3600000"/>
            <a:ext cx="2880000" cy="1570909"/>
          </a:xfrm>
          <a:prstGeom prst="rect">
            <a:avLst/>
          </a:prstGeom>
          <a:ln>
            <a:solidFill>
              <a:srgbClr val="FFFF99"/>
            </a:solidFill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D392D06-193E-EF36-B638-698D356C5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0" y="3287297"/>
            <a:ext cx="2880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Poisson-distribution random numbers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609B37C-77BD-7AF4-AADC-069B81FB0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999" y="5183749"/>
            <a:ext cx="28799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Flux density in MeteorFlux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5BC837A-D23C-9FF0-275E-4B1A8993C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0" y="5183749"/>
            <a:ext cx="2880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Spectrogram in MeteorFlux</a:t>
            </a:r>
          </a:p>
        </p:txBody>
      </p:sp>
    </p:spTree>
    <p:extLst>
      <p:ext uri="{BB962C8B-B14F-4D97-AF65-F5344CB8AC3E}">
        <p14:creationId xmlns:p14="http://schemas.microsoft.com/office/powerpoint/2010/main" val="1971118759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5202D-BBAA-4378-8309-651D09576CCD}" type="slidenum">
              <a:rPr lang="en-US" smtClean="0"/>
              <a:pPr>
                <a:defRPr/>
              </a:pPr>
              <a:t>17</a:t>
            </a:fld>
            <a:r>
              <a:rPr lang="en-US" dirty="0"/>
              <a:t>/22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Simulation of Periodic Oscillations</a:t>
            </a:r>
          </a:p>
        </p:txBody>
      </p:sp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432000" y="1296000"/>
            <a:ext cx="8532488" cy="84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Font typeface="Symbol" pitchFamily="18" charset="2"/>
              <a:buChar char="®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Simulation comes close to observation.</a:t>
            </a:r>
          </a:p>
          <a:p>
            <a:pPr>
              <a:spcBef>
                <a:spcPts val="600"/>
              </a:spcBef>
            </a:pPr>
            <a:endParaRPr lang="en-US" altLang="de-DE" dirty="0">
              <a:sym typeface="Symbol" pitchFamily="18" charset="2"/>
            </a:endParaRP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EA7A5742-7EEF-4762-A7F7-C62AD1539F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529208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IMC 2024	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6983BB9E-F9E5-4938-AAAE-2FB5C21B6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228" y="6248400"/>
            <a:ext cx="5889156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Sirko Molau: New Features in MeteorFlux</a:t>
            </a: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182E4100-8563-A6D8-DE82-11B6D2B71129}"/>
              </a:ext>
            </a:extLst>
          </p:cNvPr>
          <p:cNvSpPr/>
          <p:nvPr/>
        </p:nvSpPr>
        <p:spPr bwMode="auto">
          <a:xfrm>
            <a:off x="4385537" y="2487366"/>
            <a:ext cx="720080" cy="972108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4477F4F-0BDD-90BD-B9DD-8862B8FCB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01" y="2235660"/>
            <a:ext cx="2880000" cy="157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2B5AA4B-286F-EFB8-71B6-7B4B7A8AA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637" y="3806569"/>
            <a:ext cx="28799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“Model”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A4FA390-27B8-58FD-238E-AD3B2C4DB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92" y="3754779"/>
            <a:ext cx="28799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Observation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AD4EDB4-FB83-E8E1-A10A-E1377414A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92" y="2164780"/>
            <a:ext cx="2880000" cy="1570909"/>
          </a:xfrm>
          <a:prstGeom prst="rect">
            <a:avLst/>
          </a:prstGeom>
          <a:ln>
            <a:solidFill>
              <a:srgbClr val="FFFF99"/>
            </a:solidFill>
          </a:ln>
        </p:spPr>
      </p:pic>
      <p:sp>
        <p:nvSpPr>
          <p:cNvPr id="8" name="Rectangle 12">
            <a:extLst>
              <a:ext uri="{FF2B5EF4-FFF2-40B4-BE49-F238E27FC236}">
                <a16:creationId xmlns:a16="http://schemas.microsoft.com/office/drawing/2014/main" id="{C61306AB-D0C3-0849-3163-DECE62D92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000" y="4236606"/>
            <a:ext cx="8532488" cy="84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Font typeface="Symbol" pitchFamily="18" charset="2"/>
              <a:buChar char="®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Leonids 1999 seem to contain significant periodic signals, possibly with two frequencies or phase shift.</a:t>
            </a:r>
          </a:p>
          <a:p>
            <a:pPr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Quantitative results require Monte Carlo simulations.</a:t>
            </a:r>
          </a:p>
          <a:p>
            <a:pPr>
              <a:spcBef>
                <a:spcPts val="600"/>
              </a:spcBef>
            </a:pPr>
            <a:endParaRPr lang="en-US" altLang="de-DE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36421610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5202D-BBAA-4378-8309-651D09576CCD}" type="slidenum">
              <a:rPr lang="en-US" smtClean="0"/>
              <a:pPr>
                <a:defRPr/>
              </a:pPr>
              <a:t>18</a:t>
            </a:fld>
            <a:r>
              <a:rPr lang="en-US" dirty="0"/>
              <a:t>/22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Reference Limiting Magnitude</a:t>
            </a:r>
          </a:p>
        </p:txBody>
      </p:sp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432000" y="1296000"/>
            <a:ext cx="8532488" cy="465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Font typeface="Symbol" pitchFamily="18" charset="2"/>
              <a:buChar char="®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In a recent AAS paper, Moorhead et al is combining flux density measures from radar (CMOR), video (IMO Network, GMN) and visual (IMO) observations.</a:t>
            </a:r>
          </a:p>
          <a:p>
            <a:pPr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Two key problems are identified:</a:t>
            </a:r>
          </a:p>
          <a:p>
            <a:pPr lvl="1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Networks use different population indices for the same shower.</a:t>
            </a:r>
          </a:p>
          <a:p>
            <a:pPr lvl="1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All observations are normalized to a reference </a:t>
            </a:r>
            <a:r>
              <a:rPr lang="en-US" altLang="de-DE" dirty="0" err="1">
                <a:sym typeface="Symbol" pitchFamily="18" charset="2"/>
              </a:rPr>
              <a:t>lm</a:t>
            </a:r>
            <a:r>
              <a:rPr lang="en-US" altLang="de-DE" dirty="0">
                <a:sym typeface="Symbol" pitchFamily="18" charset="2"/>
              </a:rPr>
              <a:t> of 6.5 mag, often causing extrapolation over several magnitudes</a:t>
            </a:r>
          </a:p>
          <a:p>
            <a:pPr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Moorhead et al suggest that each team is normalizing their data to a network-specific reference magnitude equal to the weighted average </a:t>
            </a:r>
            <a:r>
              <a:rPr lang="en-US" altLang="de-DE" dirty="0" err="1">
                <a:sym typeface="Symbol" pitchFamily="18" charset="2"/>
              </a:rPr>
              <a:t>lm</a:t>
            </a:r>
            <a:r>
              <a:rPr lang="en-US" altLang="de-DE" dirty="0">
                <a:sym typeface="Symbol" pitchFamily="18" charset="2"/>
              </a:rPr>
              <a:t> of the network.</a:t>
            </a:r>
          </a:p>
          <a:p>
            <a:pPr lvl="1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Extrapolation errors are reduced.</a:t>
            </a:r>
          </a:p>
          <a:p>
            <a:pPr lvl="1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Normalization can be done later when network data are combined.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EA7A5742-7EEF-4762-A7F7-C62AD1539F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529208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IMC 2024	</a:t>
            </a:r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FC299F32-BAE7-A25D-05AF-10008B5EF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228" y="6248400"/>
            <a:ext cx="5889156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Sirko Molau: New Features in MeteorFlux</a:t>
            </a:r>
          </a:p>
        </p:txBody>
      </p:sp>
    </p:spTree>
    <p:extLst>
      <p:ext uri="{BB962C8B-B14F-4D97-AF65-F5344CB8AC3E}">
        <p14:creationId xmlns:p14="http://schemas.microsoft.com/office/powerpoint/2010/main" val="2249904933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5202D-BBAA-4378-8309-651D09576CCD}" type="slidenum">
              <a:rPr lang="en-US" smtClean="0"/>
              <a:pPr>
                <a:defRPr/>
              </a:pPr>
              <a:t>19</a:t>
            </a:fld>
            <a:r>
              <a:rPr lang="en-US" dirty="0"/>
              <a:t>/22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Reference Limiting Magnitude</a:t>
            </a:r>
          </a:p>
        </p:txBody>
      </p:sp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432000" y="1296000"/>
            <a:ext cx="8532488" cy="106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Font typeface="Symbol" pitchFamily="18" charset="2"/>
              <a:buChar char="®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A reference limiting magnitude was introduced in MeteorFlux.</a:t>
            </a:r>
          </a:p>
          <a:p>
            <a:pPr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The power exponent </a:t>
            </a:r>
            <a:r>
              <a:rPr lang="en-US" altLang="de-DE" i="1" dirty="0">
                <a:sym typeface="Symbol" pitchFamily="18" charset="2"/>
              </a:rPr>
              <a:t>b</a:t>
            </a:r>
            <a:r>
              <a:rPr lang="en-US" altLang="de-DE" dirty="0">
                <a:sym typeface="Symbol" pitchFamily="18" charset="2"/>
              </a:rPr>
              <a:t> is displayed in the resulting data table.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EA7A5742-7EEF-4762-A7F7-C62AD1539F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529208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IMC 2024	</a:t>
            </a:r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FC299F32-BAE7-A25D-05AF-10008B5EF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228" y="6248400"/>
            <a:ext cx="5889156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Sirko Molau: New Features in MeteorFlux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620F0BD0-0916-68D8-D77A-C616468CE112}"/>
              </a:ext>
            </a:extLst>
          </p:cNvPr>
          <p:cNvGrpSpPr/>
          <p:nvPr/>
        </p:nvGrpSpPr>
        <p:grpSpPr>
          <a:xfrm>
            <a:off x="341013" y="4248000"/>
            <a:ext cx="1528845" cy="1620000"/>
            <a:chOff x="369606" y="4052378"/>
            <a:chExt cx="1528845" cy="1800000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DD006A0C-C7FA-16A5-EA3C-06250A96A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9606" y="4052378"/>
              <a:ext cx="1528845" cy="1800000"/>
            </a:xfrm>
            <a:prstGeom prst="rect">
              <a:avLst/>
            </a:prstGeom>
            <a:ln>
              <a:solidFill>
                <a:srgbClr val="FFFF99"/>
              </a:solidFill>
            </a:ln>
          </p:spPr>
        </p:pic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EDF5B7D5-B961-2A36-7774-53C8A617AA44}"/>
                </a:ext>
              </a:extLst>
            </p:cNvPr>
            <p:cNvSpPr/>
            <p:nvPr/>
          </p:nvSpPr>
          <p:spPr bwMode="auto">
            <a:xfrm>
              <a:off x="827584" y="4735996"/>
              <a:ext cx="1044068" cy="45720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F7778186-30BA-C537-172A-A2BF3C9A202C}"/>
              </a:ext>
            </a:extLst>
          </p:cNvPr>
          <p:cNvGrpSpPr/>
          <p:nvPr/>
        </p:nvGrpSpPr>
        <p:grpSpPr>
          <a:xfrm>
            <a:off x="4322760" y="2426855"/>
            <a:ext cx="4483335" cy="1440000"/>
            <a:chOff x="4415388" y="2246848"/>
            <a:chExt cx="4483335" cy="1440000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4F580346-9500-4FB2-0AD5-00D4A93EB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5388" y="2246848"/>
              <a:ext cx="4456472" cy="1440000"/>
            </a:xfrm>
            <a:prstGeom prst="rect">
              <a:avLst/>
            </a:prstGeom>
            <a:ln>
              <a:solidFill>
                <a:srgbClr val="FFFF99"/>
              </a:solidFill>
            </a:ln>
          </p:spPr>
        </p:pic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C6746EF0-0E43-F813-6303-3BB02DD2D964}"/>
                </a:ext>
              </a:extLst>
            </p:cNvPr>
            <p:cNvSpPr/>
            <p:nvPr/>
          </p:nvSpPr>
          <p:spPr bwMode="auto">
            <a:xfrm>
              <a:off x="8504094" y="2456892"/>
              <a:ext cx="394629" cy="1229955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141496AC-D904-1CF1-90DE-C0E2A14F8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23" y="5868000"/>
            <a:ext cx="19003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Reference </a:t>
            </a:r>
            <a:r>
              <a:rPr lang="en-US" altLang="de-DE" dirty="0" err="1">
                <a:sym typeface="Symbol" pitchFamily="18" charset="2"/>
              </a:rPr>
              <a:t>lm</a:t>
            </a:r>
            <a:r>
              <a:rPr lang="en-US" altLang="de-DE" dirty="0">
                <a:sym typeface="Symbol" pitchFamily="18" charset="2"/>
              </a:rPr>
              <a:t> configuration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50996FD-BD57-BA2B-4E10-985190EE7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7964" y="3866855"/>
            <a:ext cx="46445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Output of power exponent in data table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4C46AD1B-CE52-6C1D-D852-FC789E81C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0485" y="4248000"/>
            <a:ext cx="2970000" cy="1620000"/>
          </a:xfrm>
          <a:prstGeom prst="rect">
            <a:avLst/>
          </a:prstGeom>
          <a:ln>
            <a:solidFill>
              <a:srgbClr val="FFFF99"/>
            </a:solidFill>
          </a:ln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7ECFDCB-A841-47F3-1814-C3B6D28521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2140" y="4248000"/>
            <a:ext cx="2969997" cy="1620000"/>
          </a:xfrm>
          <a:prstGeom prst="rect">
            <a:avLst/>
          </a:prstGeom>
          <a:ln>
            <a:solidFill>
              <a:srgbClr val="FFFF99"/>
            </a:solidFill>
          </a:ln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645E703E-3002-F892-6376-8ECE069F0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4813" y="5868000"/>
            <a:ext cx="35823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Transforming from r=2.5 to r=2.0 with reference </a:t>
            </a:r>
            <a:r>
              <a:rPr lang="en-US" altLang="de-DE" dirty="0" err="1">
                <a:sym typeface="Symbol" pitchFamily="18" charset="2"/>
              </a:rPr>
              <a:t>lm</a:t>
            </a:r>
            <a:r>
              <a:rPr lang="en-US" altLang="de-DE" dirty="0">
                <a:sym typeface="Symbol" pitchFamily="18" charset="2"/>
              </a:rPr>
              <a:t> = 6.5 mag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7D16171-6884-0CED-26EC-BD0332F6D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125" y="5868000"/>
            <a:ext cx="35823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Transforming from r=2.5 to r=2.0 with reference </a:t>
            </a:r>
            <a:r>
              <a:rPr lang="en-US" altLang="de-DE" dirty="0" err="1">
                <a:sym typeface="Symbol" pitchFamily="18" charset="2"/>
              </a:rPr>
              <a:t>lm</a:t>
            </a:r>
            <a:r>
              <a:rPr lang="en-US" altLang="de-DE" dirty="0">
                <a:sym typeface="Symbol" pitchFamily="18" charset="2"/>
              </a:rPr>
              <a:t> = 3.5 mag</a:t>
            </a: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4B1E9C6C-75E6-59DD-A066-E19782DB5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573" y="2246848"/>
            <a:ext cx="3843005" cy="169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Font typeface="Symbol" pitchFamily="18" charset="2"/>
              <a:buChar char="®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Researchers can transform MeteorFlux data from population index </a:t>
            </a:r>
            <a:r>
              <a:rPr lang="en-US" altLang="de-DE" i="1" dirty="0" err="1">
                <a:sym typeface="Symbol" pitchFamily="18" charset="2"/>
              </a:rPr>
              <a:t>r</a:t>
            </a:r>
            <a:r>
              <a:rPr lang="en-US" altLang="de-DE" i="1" baseline="-25000" dirty="0" err="1">
                <a:sym typeface="Symbol" pitchFamily="18" charset="2"/>
              </a:rPr>
              <a:t>old</a:t>
            </a:r>
            <a:r>
              <a:rPr lang="en-US" altLang="de-DE" dirty="0">
                <a:sym typeface="Symbol" pitchFamily="18" charset="2"/>
              </a:rPr>
              <a:t> to </a:t>
            </a:r>
            <a:r>
              <a:rPr lang="en-US" altLang="de-DE" i="1" dirty="0" err="1">
                <a:sym typeface="Symbol" pitchFamily="18" charset="2"/>
              </a:rPr>
              <a:t>r</a:t>
            </a:r>
            <a:r>
              <a:rPr lang="en-US" altLang="de-DE" i="1" baseline="-25000" dirty="0" err="1">
                <a:sym typeface="Symbol" pitchFamily="18" charset="2"/>
              </a:rPr>
              <a:t>new</a:t>
            </a:r>
            <a:r>
              <a:rPr lang="en-US" altLang="de-DE" dirty="0">
                <a:sym typeface="Symbol" pitchFamily="18" charset="2"/>
              </a:rPr>
              <a:t> with correction factor 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altLang="de-DE" i="1" dirty="0">
                <a:sym typeface="Symbol" pitchFamily="18" charset="2"/>
              </a:rPr>
              <a:t>     CF = (</a:t>
            </a:r>
            <a:r>
              <a:rPr lang="en-US" altLang="de-DE" i="1" dirty="0" err="1">
                <a:sym typeface="Symbol" pitchFamily="18" charset="2"/>
              </a:rPr>
              <a:t>r</a:t>
            </a:r>
            <a:r>
              <a:rPr lang="en-US" altLang="de-DE" i="1" baseline="-25000" dirty="0" err="1">
                <a:sym typeface="Symbol" pitchFamily="18" charset="2"/>
              </a:rPr>
              <a:t>old</a:t>
            </a:r>
            <a:r>
              <a:rPr lang="en-US" altLang="de-DE" i="1" dirty="0">
                <a:sym typeface="Symbol" pitchFamily="18" charset="2"/>
              </a:rPr>
              <a:t>/</a:t>
            </a:r>
            <a:r>
              <a:rPr lang="en-US" altLang="de-DE" i="1" dirty="0" err="1">
                <a:sym typeface="Symbol" pitchFamily="18" charset="2"/>
              </a:rPr>
              <a:t>r</a:t>
            </a:r>
            <a:r>
              <a:rPr lang="en-US" altLang="de-DE" i="1" baseline="-25000" dirty="0" err="1">
                <a:sym typeface="Symbol" pitchFamily="18" charset="2"/>
              </a:rPr>
              <a:t>new</a:t>
            </a:r>
            <a:r>
              <a:rPr lang="en-US" altLang="de-DE" i="1" dirty="0">
                <a:sym typeface="Symbol" pitchFamily="18" charset="2"/>
              </a:rPr>
              <a:t>)</a:t>
            </a:r>
            <a:r>
              <a:rPr lang="en-US" altLang="de-DE" i="1" baseline="30000" dirty="0">
                <a:sym typeface="Symbol" pitchFamily="18" charset="2"/>
              </a:rPr>
              <a:t>b</a:t>
            </a:r>
            <a:r>
              <a:rPr lang="en-US" altLang="de-DE" i="1" dirty="0">
                <a:sym typeface="Symbol" pitchFamily="18" charset="2"/>
              </a:rPr>
              <a:t> </a:t>
            </a:r>
          </a:p>
          <a:p>
            <a:pPr>
              <a:spcBef>
                <a:spcPts val="600"/>
              </a:spcBef>
            </a:pPr>
            <a:endParaRPr lang="en-US" altLang="de-DE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69439217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B3DE4-CC3C-47C4-87DF-930CCD95FA12}" type="slidenum">
              <a:rPr lang="de-DE" smtClean="0"/>
              <a:pPr>
                <a:defRPr/>
              </a:pPr>
              <a:t>2</a:t>
            </a:fld>
            <a:r>
              <a:rPr lang="de-DE" dirty="0"/>
              <a:t>/22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/>
              <a:t>Overview</a:t>
            </a:r>
            <a:endParaRPr lang="de-DE" altLang="de-DE" dirty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7462" y="1453026"/>
            <a:ext cx="5169076" cy="4392488"/>
          </a:xfrm>
        </p:spPr>
        <p:txBody>
          <a:bodyPr anchor="ctr"/>
          <a:lstStyle/>
          <a:p>
            <a:pPr>
              <a:lnSpc>
                <a:spcPct val="160000"/>
              </a:lnSpc>
            </a:pPr>
            <a:r>
              <a:rPr lang="en-US" altLang="de-DE" dirty="0"/>
              <a:t>Motivation</a:t>
            </a:r>
          </a:p>
          <a:p>
            <a:pPr>
              <a:lnSpc>
                <a:spcPct val="160000"/>
              </a:lnSpc>
            </a:pPr>
            <a:r>
              <a:rPr lang="en-US" altLang="de-DE" dirty="0"/>
              <a:t>Review of Binning Algorithm</a:t>
            </a:r>
          </a:p>
          <a:p>
            <a:pPr>
              <a:lnSpc>
                <a:spcPct val="160000"/>
              </a:lnSpc>
            </a:pPr>
            <a:r>
              <a:rPr lang="en-US" altLang="de-DE" dirty="0"/>
              <a:t>Simulation of Periodic Oscillations</a:t>
            </a:r>
          </a:p>
          <a:p>
            <a:pPr>
              <a:lnSpc>
                <a:spcPct val="160000"/>
              </a:lnSpc>
            </a:pPr>
            <a:r>
              <a:rPr lang="en-US" altLang="de-DE" dirty="0"/>
              <a:t>Reference Limiting Magnitude</a:t>
            </a:r>
          </a:p>
          <a:p>
            <a:pPr>
              <a:lnSpc>
                <a:spcPct val="160000"/>
              </a:lnSpc>
            </a:pPr>
            <a:r>
              <a:rPr lang="en-US" altLang="de-DE" dirty="0"/>
              <a:t>Application of Population Index</a:t>
            </a:r>
          </a:p>
          <a:p>
            <a:pPr>
              <a:lnSpc>
                <a:spcPct val="160000"/>
              </a:lnSpc>
            </a:pPr>
            <a:r>
              <a:rPr lang="en-US" altLang="de-DE" dirty="0"/>
              <a:t>Integrating AllSky7 Observations</a:t>
            </a:r>
          </a:p>
          <a:p>
            <a:pPr>
              <a:lnSpc>
                <a:spcPct val="160000"/>
              </a:lnSpc>
            </a:pPr>
            <a:r>
              <a:rPr lang="en-US" altLang="de-DE" dirty="0"/>
              <a:t>Conclusions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F4DB1D2-0288-4757-82E3-62FDE41FD6B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529208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de-DE" dirty="0"/>
              <a:t>IMC 2024</a:t>
            </a:r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3DD505FB-65BF-3A4F-C5F3-D8858F124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228" y="6248400"/>
            <a:ext cx="5889156" cy="457200"/>
          </a:xfrm>
        </p:spPr>
        <p:txBody>
          <a:bodyPr/>
          <a:lstStyle/>
          <a:p>
            <a:pPr>
              <a:defRPr/>
            </a:pPr>
            <a:r>
              <a:rPr lang="de-DE" dirty="0"/>
              <a:t>Sirko Molau: New Features in MeteorFlux</a:t>
            </a:r>
          </a:p>
        </p:txBody>
      </p:sp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5202D-BBAA-4378-8309-651D09576CCD}" type="slidenum">
              <a:rPr lang="en-US" smtClean="0"/>
              <a:pPr>
                <a:defRPr/>
              </a:pPr>
              <a:t>20</a:t>
            </a:fld>
            <a:r>
              <a:rPr lang="en-US" dirty="0"/>
              <a:t>/22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Application of Population Index</a:t>
            </a:r>
          </a:p>
        </p:txBody>
      </p:sp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432000" y="1296000"/>
            <a:ext cx="8604496" cy="280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Font typeface="Symbol" pitchFamily="18" charset="2"/>
              <a:buChar char="®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Flux densities and r-values could only be calculated separately.</a:t>
            </a:r>
          </a:p>
          <a:p>
            <a:pPr lvl="1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r-graph can now be smoothed with a spline and applied directly to the flux density.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EA7A5742-7EEF-4762-A7F7-C62AD1539F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529208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IMC 2024	</a:t>
            </a:r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FC299F32-BAE7-A25D-05AF-10008B5EF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228" y="6248400"/>
            <a:ext cx="5889156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Sirko Molau: New Features in MeteorFlux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785FA8D-5CAE-C5C6-30A5-9BC98CD3F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1822" y="3959842"/>
            <a:ext cx="30070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Flux density graph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D3E3A96-2DD2-F8D2-95E4-C4C0D0C23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6465" y="3972169"/>
            <a:ext cx="2970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Population index graph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F51A0A7-98DB-7D91-D7F2-B74AC2A7D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922" y="2340000"/>
            <a:ext cx="2969991" cy="1620000"/>
          </a:xfrm>
          <a:prstGeom prst="rect">
            <a:avLst/>
          </a:prstGeom>
          <a:ln>
            <a:solidFill>
              <a:srgbClr val="FFFF99"/>
            </a:solidFill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D58BF8A-A237-86F8-7B3B-BB5994F0D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71" y="2340000"/>
            <a:ext cx="2969994" cy="1620000"/>
          </a:xfrm>
          <a:prstGeom prst="rect">
            <a:avLst/>
          </a:prstGeom>
          <a:ln>
            <a:solidFill>
              <a:srgbClr val="FFFF99"/>
            </a:solidFill>
          </a:ln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785FA8D-5CAE-C5C6-30A5-9BC98CD3F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724" y="5868000"/>
            <a:ext cx="34923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Flux density graph with fixed r=2.2 and with variable r-value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D3E3A96-2DD2-F8D2-95E4-C4C0D0C23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412" y="5868000"/>
            <a:ext cx="34246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Population index graph and spline function for smoothing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83A0C86-DA4C-BB43-0834-7A0AAB0AE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4987" y="4248000"/>
            <a:ext cx="2970000" cy="1620000"/>
          </a:xfrm>
          <a:prstGeom prst="rect">
            <a:avLst/>
          </a:prstGeom>
          <a:ln>
            <a:solidFill>
              <a:srgbClr val="FFFF99"/>
            </a:solidFill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D84EE85-5AB2-5F9D-BC8E-20A4D08F68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6465" y="4248000"/>
            <a:ext cx="2970000" cy="1620000"/>
          </a:xfrm>
          <a:prstGeom prst="rect">
            <a:avLst/>
          </a:prstGeom>
          <a:ln>
            <a:solidFill>
              <a:srgbClr val="FFFF99"/>
            </a:solidFill>
          </a:ln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5D5F981-27F8-386F-3C63-E15D5F8C72E1}"/>
              </a:ext>
            </a:extLst>
          </p:cNvPr>
          <p:cNvGrpSpPr/>
          <p:nvPr/>
        </p:nvGrpSpPr>
        <p:grpSpPr>
          <a:xfrm>
            <a:off x="645978" y="3218991"/>
            <a:ext cx="1253208" cy="1650169"/>
            <a:chOff x="597414" y="3942000"/>
            <a:chExt cx="1253208" cy="1650169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4289C569-B32C-9F2C-118C-6EE3BD4E9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7414" y="3942000"/>
              <a:ext cx="1253208" cy="1620000"/>
            </a:xfrm>
            <a:prstGeom prst="rect">
              <a:avLst/>
            </a:prstGeom>
            <a:ln>
              <a:solidFill>
                <a:srgbClr val="FFFF99"/>
              </a:solidFill>
            </a:ln>
          </p:spPr>
        </p:pic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CEF2AB0D-56DD-20C9-86F2-9C4928896866}"/>
                </a:ext>
              </a:extLst>
            </p:cNvPr>
            <p:cNvSpPr/>
            <p:nvPr/>
          </p:nvSpPr>
          <p:spPr bwMode="auto">
            <a:xfrm>
              <a:off x="765305" y="5337212"/>
              <a:ext cx="926375" cy="254957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1" name="Textfeld 20">
            <a:extLst>
              <a:ext uri="{FF2B5EF4-FFF2-40B4-BE49-F238E27FC236}">
                <a16:creationId xmlns:a16="http://schemas.microsoft.com/office/drawing/2014/main" id="{A347C3DD-E460-FB64-E25C-CE16A55BC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27" y="4850059"/>
            <a:ext cx="20242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Population index configuration</a:t>
            </a:r>
          </a:p>
        </p:txBody>
      </p:sp>
    </p:spTree>
    <p:extLst>
      <p:ext uri="{BB962C8B-B14F-4D97-AF65-F5344CB8AC3E}">
        <p14:creationId xmlns:p14="http://schemas.microsoft.com/office/powerpoint/2010/main" val="844356338"/>
      </p:ext>
    </p:extLst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5202D-BBAA-4378-8309-651D09576CCD}" type="slidenum">
              <a:rPr lang="en-US" smtClean="0"/>
              <a:pPr>
                <a:defRPr/>
              </a:pPr>
              <a:t>21</a:t>
            </a:fld>
            <a:r>
              <a:rPr lang="en-US" dirty="0"/>
              <a:t>/22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Integrating AllSky7 Observation</a:t>
            </a:r>
          </a:p>
        </p:txBody>
      </p:sp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432000" y="1296000"/>
            <a:ext cx="8676504" cy="465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Font typeface="Symbol" pitchFamily="18" charset="2"/>
              <a:buChar char="®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IMO Video Network cameras are primarily located in Europe.</a:t>
            </a:r>
          </a:p>
          <a:p>
            <a:pPr lvl="1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Flux density graphs have gaps.</a:t>
            </a:r>
          </a:p>
          <a:p>
            <a:pPr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AllSky7 has about 1,500 single cameras deployed world-wide.</a:t>
            </a:r>
          </a:p>
          <a:p>
            <a:pPr lvl="1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Integrating AllSky7 data will close the gaps and offer true 24/7 monitoring.</a:t>
            </a:r>
          </a:p>
          <a:p>
            <a:pPr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The integration is ongoing and ~75% finished.</a:t>
            </a:r>
          </a:p>
          <a:p>
            <a:pPr lvl="1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First results expected before end of year.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EA7A5742-7EEF-4762-A7F7-C62AD1539F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529208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IMC 2024	</a:t>
            </a:r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FC299F32-BAE7-A25D-05AF-10008B5EF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228" y="6248400"/>
            <a:ext cx="5889156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Sirko Molau: New Features in MeteorFlux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62EA975-C200-1A38-5285-4200892CF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668" y="4067089"/>
            <a:ext cx="3437725" cy="1800000"/>
          </a:xfrm>
          <a:prstGeom prst="rect">
            <a:avLst/>
          </a:prstGeom>
          <a:ln>
            <a:solidFill>
              <a:srgbClr val="FFFF99"/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D6B80A8-8D9F-9968-B95E-FE3B0CCF2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036" y="4051015"/>
            <a:ext cx="3437726" cy="1800000"/>
          </a:xfrm>
          <a:prstGeom prst="rect">
            <a:avLst/>
          </a:prstGeom>
          <a:ln>
            <a:solidFill>
              <a:srgbClr val="FFFF99"/>
            </a:solidFill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AA56B61-8F08-CFC3-22CF-913D02E60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944" y="5867089"/>
            <a:ext cx="34364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Meteor </a:t>
            </a:r>
            <a:r>
              <a:rPr lang="en-US" altLang="de-DE" dirty="0" err="1">
                <a:sym typeface="Symbol" pitchFamily="18" charset="2"/>
              </a:rPr>
              <a:t>lm</a:t>
            </a:r>
            <a:r>
              <a:rPr lang="en-US" altLang="de-DE" dirty="0">
                <a:sym typeface="Symbol" pitchFamily="18" charset="2"/>
              </a:rPr>
              <a:t> for Cam7@AMS16 on August 12/13, 2024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79F25BF-0AEE-28D4-3255-1F2EF8019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061" y="5862994"/>
            <a:ext cx="34364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Collection area for Cam7@AMS16 on August 12/13, 2024</a:t>
            </a:r>
          </a:p>
        </p:txBody>
      </p:sp>
    </p:spTree>
    <p:extLst>
      <p:ext uri="{BB962C8B-B14F-4D97-AF65-F5344CB8AC3E}">
        <p14:creationId xmlns:p14="http://schemas.microsoft.com/office/powerpoint/2010/main" val="1645456798"/>
      </p:ext>
    </p:extLst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0B565-7A7E-44B0-AF97-A4F975180459}" type="slidenum">
              <a:rPr lang="en-US" smtClean="0"/>
              <a:pPr>
                <a:defRPr/>
              </a:pPr>
              <a:t>22</a:t>
            </a:fld>
            <a:r>
              <a:rPr lang="en-US" dirty="0"/>
              <a:t>/22</a:t>
            </a: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The End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5800" cy="4572000"/>
          </a:xfrm>
        </p:spPr>
        <p:txBody>
          <a:bodyPr/>
          <a:lstStyle/>
          <a:p>
            <a:pPr algn="ctr">
              <a:buFontTx/>
              <a:buNone/>
            </a:pPr>
            <a:endParaRPr lang="de-DE" altLang="de-DE" dirty="0"/>
          </a:p>
          <a:p>
            <a:pPr algn="ctr">
              <a:buFontTx/>
              <a:buNone/>
            </a:pPr>
            <a:endParaRPr lang="de-DE" altLang="de-DE" dirty="0"/>
          </a:p>
          <a:p>
            <a:pPr algn="ctr">
              <a:buFontTx/>
              <a:buNone/>
            </a:pPr>
            <a:endParaRPr lang="de-DE" altLang="de-DE" dirty="0"/>
          </a:p>
          <a:p>
            <a:pPr algn="ctr">
              <a:buFontTx/>
              <a:buNone/>
            </a:pPr>
            <a:endParaRPr lang="de-DE" altLang="de-DE" dirty="0"/>
          </a:p>
          <a:p>
            <a:pPr algn="ctr">
              <a:buFontTx/>
              <a:buNone/>
            </a:pPr>
            <a:r>
              <a:rPr lang="de-DE" altLang="de-DE" dirty="0" err="1"/>
              <a:t>Thanks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your</a:t>
            </a:r>
            <a:r>
              <a:rPr lang="de-DE" altLang="de-DE" dirty="0"/>
              <a:t> </a:t>
            </a:r>
            <a:r>
              <a:rPr lang="de-DE" altLang="de-DE" dirty="0" err="1"/>
              <a:t>attention</a:t>
            </a:r>
            <a:r>
              <a:rPr lang="de-DE" altLang="de-DE" dirty="0"/>
              <a:t>!</a:t>
            </a:r>
          </a:p>
          <a:p>
            <a:pPr algn="ctr">
              <a:buFontTx/>
              <a:buNone/>
            </a:pPr>
            <a:endParaRPr lang="de-DE" altLang="de-DE" b="1" dirty="0"/>
          </a:p>
          <a:p>
            <a:pPr algn="ctr">
              <a:buFontTx/>
              <a:buNone/>
            </a:pPr>
            <a:r>
              <a:rPr lang="de-DE" altLang="de-DE" dirty="0"/>
              <a:t>Questions?</a:t>
            </a:r>
          </a:p>
          <a:p>
            <a:pPr algn="ctr">
              <a:buFontTx/>
              <a:buNone/>
            </a:pPr>
            <a:endParaRPr lang="en-US" altLang="de-DE" b="1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B8C66634-6898-4C10-B68E-8E356B18013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529208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IMC 2024</a:t>
            </a:r>
            <a:r>
              <a:rPr lang="de-DE" dirty="0"/>
              <a:t>	</a:t>
            </a:r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8F3A2F8E-B5B4-56D7-9E4F-FBBB5D8CB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228" y="6248400"/>
            <a:ext cx="5889156" cy="457200"/>
          </a:xfrm>
        </p:spPr>
        <p:txBody>
          <a:bodyPr/>
          <a:lstStyle/>
          <a:p>
            <a:pPr>
              <a:defRPr/>
            </a:pPr>
            <a:r>
              <a:rPr lang="de-DE" dirty="0"/>
              <a:t>Sirko Molau: New Features in MeteorFlux</a:t>
            </a:r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5202D-BBAA-4378-8309-651D09576CCD}" type="slidenum">
              <a:rPr lang="en-US" smtClean="0"/>
              <a:pPr>
                <a:defRPr/>
              </a:pPr>
              <a:t>3</a:t>
            </a:fld>
            <a:r>
              <a:rPr lang="en-US" dirty="0"/>
              <a:t>/22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Motivation</a:t>
            </a:r>
          </a:p>
        </p:txBody>
      </p:sp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432000" y="1296000"/>
            <a:ext cx="8532488" cy="94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Font typeface="Symbol" pitchFamily="18" charset="2"/>
              <a:buChar char="®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Last year I presented results from searching for short-periodic oscillations in flux density profile of meteor showers.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EA7A5742-7EEF-4762-A7F7-C62AD1539F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529208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IMC 2024	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4B61E2D-35D7-F979-0641-E1F80780B8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363" y="4431136"/>
            <a:ext cx="1477725" cy="1372536"/>
          </a:xfrm>
          <a:prstGeom prst="rect">
            <a:avLst/>
          </a:prstGeom>
        </p:spPr>
      </p:pic>
      <p:sp>
        <p:nvSpPr>
          <p:cNvPr id="17" name="Rectangle 12">
            <a:extLst>
              <a:ext uri="{FF2B5EF4-FFF2-40B4-BE49-F238E27FC236}">
                <a16:creationId xmlns:a16="http://schemas.microsoft.com/office/drawing/2014/main" id="{143B0C80-F9AD-4BF8-782E-5619073F8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000" y="2088145"/>
            <a:ext cx="5777047" cy="19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Font typeface="Symbol" pitchFamily="18" charset="2"/>
              <a:buChar char="®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de-DE" sz="2400" dirty="0">
                <a:sym typeface="Symbol" pitchFamily="18" charset="2"/>
              </a:rPr>
              <a:t>Oscillations during the 1999 Leonids were confirmed.</a:t>
            </a:r>
          </a:p>
          <a:p>
            <a:pPr>
              <a:spcBef>
                <a:spcPts val="600"/>
              </a:spcBef>
            </a:pPr>
            <a:r>
              <a:rPr lang="en-US" altLang="de-DE" sz="2400" dirty="0">
                <a:sym typeface="Symbol" pitchFamily="18" charset="2"/>
              </a:rPr>
              <a:t>Periodicity was also found in 2019 and 2020 Quadrantids data.</a:t>
            </a:r>
          </a:p>
          <a:p>
            <a:pPr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Two questions were raised: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86041615-BEC3-9F77-2ABF-97534279F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4154092"/>
            <a:ext cx="4031787" cy="190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Font typeface="Symbol" pitchFamily="18" charset="2"/>
              <a:buChar char="®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altLang="de-DE" dirty="0">
                <a:sym typeface="Symbol" pitchFamily="18" charset="2"/>
              </a:rPr>
              <a:t>Can these oscillations be a binning artifact?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altLang="de-DE" dirty="0">
                <a:sym typeface="Symbol" pitchFamily="18" charset="2"/>
              </a:rPr>
              <a:t>What is signal and what is noise?</a:t>
            </a: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A0443B87-DCAC-7ABA-3292-56E3B9086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118" y="4338132"/>
            <a:ext cx="2699400" cy="1472400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>
            <a:extLst>
              <a:ext uri="{FF2B5EF4-FFF2-40B4-BE49-F238E27FC236}">
                <a16:creationId xmlns:a16="http://schemas.microsoft.com/office/drawing/2014/main" id="{E5245EB6-5493-041B-B094-F74FA3A5A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76" y="2348792"/>
            <a:ext cx="2699400" cy="1472400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706508C-354D-424A-0A96-62D68562F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071" y="2088145"/>
            <a:ext cx="2699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Quadrantids 2019: 5200 meteors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CBEBD55-70F1-FE30-AB70-12E20449B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086" y="3811911"/>
            <a:ext cx="2699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Peaks at wavelengths 13.6 and 6.7 min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7A9398B-D9BC-5597-D534-2E72A0638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088" y="4088955"/>
            <a:ext cx="2699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Quadrantids 2020: 2700 meteors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B157505-F224-EC96-0DB3-BF560010B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334" y="5810532"/>
            <a:ext cx="2699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Peaks at wavelengths 13.8 and 7.0 min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DF74D52-9AF7-5C53-E6DE-F5CB43DD3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228" y="6248400"/>
            <a:ext cx="5889156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Sirko Molau: New Features in MeteorFlux</a:t>
            </a:r>
          </a:p>
        </p:txBody>
      </p:sp>
    </p:spTree>
    <p:extLst>
      <p:ext uri="{BB962C8B-B14F-4D97-AF65-F5344CB8AC3E}">
        <p14:creationId xmlns:p14="http://schemas.microsoft.com/office/powerpoint/2010/main" val="1981397156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5202D-BBAA-4378-8309-651D09576CCD}" type="slidenum">
              <a:rPr lang="en-US" smtClean="0"/>
              <a:pPr>
                <a:defRPr/>
              </a:pPr>
              <a:t>4</a:t>
            </a:fld>
            <a:r>
              <a:rPr lang="en-US" dirty="0"/>
              <a:t>/22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Review of Binning Algorithm</a:t>
            </a:r>
          </a:p>
        </p:txBody>
      </p:sp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432000" y="1296000"/>
            <a:ext cx="8532488" cy="12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Font typeface="Symbol" pitchFamily="18" charset="2"/>
              <a:buChar char="®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Extension of display to not only show the mean, but also the begin and end solar longitude per interval</a:t>
            </a:r>
          </a:p>
          <a:p>
            <a:pPr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The bin size was not constant as required. </a:t>
            </a:r>
            <a:r>
              <a:rPr lang="en-US" altLang="de-DE" dirty="0">
                <a:sym typeface="Wingdings" panose="05000000000000000000" pitchFamily="2" charset="2"/>
              </a:rPr>
              <a:t></a:t>
            </a:r>
          </a:p>
          <a:p>
            <a:pPr>
              <a:spcBef>
                <a:spcPts val="600"/>
              </a:spcBef>
            </a:pPr>
            <a:endParaRPr lang="en-US" altLang="de-DE" dirty="0">
              <a:sym typeface="Symbol" pitchFamily="18" charset="2"/>
            </a:endParaRP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EA7A5742-7EEF-4762-A7F7-C62AD1539F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529208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IMC 2024	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4BCF398C-AA36-1468-8D59-DDC5889B3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228" y="6248400"/>
            <a:ext cx="5889156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Sirko Molau: New Features in MeteorFlux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44397D91-C99E-B257-F665-44EF65BE727F}"/>
              </a:ext>
            </a:extLst>
          </p:cNvPr>
          <p:cNvGrpSpPr/>
          <p:nvPr/>
        </p:nvGrpSpPr>
        <p:grpSpPr>
          <a:xfrm>
            <a:off x="2357236" y="3165991"/>
            <a:ext cx="4501995" cy="2573072"/>
            <a:chOff x="4427984" y="3338620"/>
            <a:chExt cx="4501995" cy="2573072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E385058A-F2C7-29A1-AD28-3F3A61870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27984" y="3338620"/>
              <a:ext cx="4501995" cy="2573072"/>
            </a:xfrm>
            <a:prstGeom prst="rect">
              <a:avLst/>
            </a:prstGeom>
            <a:ln>
              <a:solidFill>
                <a:srgbClr val="FFFF99"/>
              </a:solidFill>
            </a:ln>
          </p:spPr>
        </p:pic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CCB918F3-C9BE-F031-38D4-56D86FC0FFA4}"/>
                </a:ext>
              </a:extLst>
            </p:cNvPr>
            <p:cNvSpPr/>
            <p:nvPr/>
          </p:nvSpPr>
          <p:spPr bwMode="auto">
            <a:xfrm>
              <a:off x="5148064" y="3645002"/>
              <a:ext cx="648072" cy="396066"/>
            </a:xfrm>
            <a:prstGeom prst="ellipse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B472E753-9C38-D84C-92F5-A6CAC343FA73}"/>
                </a:ext>
              </a:extLst>
            </p:cNvPr>
            <p:cNvSpPr/>
            <p:nvPr/>
          </p:nvSpPr>
          <p:spPr bwMode="auto">
            <a:xfrm>
              <a:off x="6264188" y="3641349"/>
              <a:ext cx="648072" cy="396066"/>
            </a:xfrm>
            <a:prstGeom prst="ellipse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87E6A0B4-0C40-F2E3-E752-CF7E62FF0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300" y="5739063"/>
            <a:ext cx="2699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MeteorFlux output including interval boundaries</a:t>
            </a:r>
          </a:p>
        </p:txBody>
      </p:sp>
    </p:spTree>
    <p:extLst>
      <p:ext uri="{BB962C8B-B14F-4D97-AF65-F5344CB8AC3E}">
        <p14:creationId xmlns:p14="http://schemas.microsoft.com/office/powerpoint/2010/main" val="64413792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5202D-BBAA-4378-8309-651D09576CCD}" type="slidenum">
              <a:rPr lang="en-US" smtClean="0"/>
              <a:pPr>
                <a:defRPr/>
              </a:pPr>
              <a:t>5</a:t>
            </a:fld>
            <a:r>
              <a:rPr lang="en-US" dirty="0"/>
              <a:t>/22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Review of Binning Algorithm</a:t>
            </a:r>
          </a:p>
        </p:txBody>
      </p:sp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432000" y="1296000"/>
            <a:ext cx="8532488" cy="94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Font typeface="Symbol" pitchFamily="18" charset="2"/>
              <a:buChar char="®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Binning in MeteorFlux is controlled by four parameters:</a:t>
            </a:r>
          </a:p>
          <a:p>
            <a:pPr lvl="1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Minimum number of meteors.</a:t>
            </a:r>
          </a:p>
          <a:p>
            <a:pPr lvl="1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Minimum eff. collection area.</a:t>
            </a:r>
          </a:p>
          <a:p>
            <a:pPr lvl="1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Minimum interval length.</a:t>
            </a:r>
          </a:p>
          <a:p>
            <a:pPr lvl="1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Maximum interval length.</a:t>
            </a:r>
          </a:p>
          <a:p>
            <a:pPr lvl="1">
              <a:spcBef>
                <a:spcPts val="600"/>
              </a:spcBef>
            </a:pPr>
            <a:endParaRPr lang="en-US" altLang="de-DE" dirty="0">
              <a:sym typeface="Symbol" pitchFamily="18" charset="2"/>
            </a:endParaRP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EA7A5742-7EEF-4762-A7F7-C62AD1539F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529208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IMC 2024	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BC1D68E7-EABA-A725-452C-977FC8DEC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770" y="3282911"/>
            <a:ext cx="8661734" cy="266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Font typeface="Symbol" pitchFamily="18" charset="2"/>
              <a:buChar char="®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Constant interval length requires min = max interval length.</a:t>
            </a:r>
          </a:p>
          <a:p>
            <a:pPr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Binning Algorithm: </a:t>
            </a:r>
          </a:p>
          <a:p>
            <a:pPr lvl="1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Calculate next flux density value from database.</a:t>
            </a:r>
          </a:p>
          <a:p>
            <a:pPr lvl="1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Maximum interval length reached? → Save last bin.</a:t>
            </a:r>
          </a:p>
          <a:p>
            <a:pPr lvl="1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Add new flux density value to current bin.</a:t>
            </a:r>
          </a:p>
          <a:p>
            <a:pPr lvl="1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Min. number of meteors / collection area / int. length reached? → Save bin.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AE4E929-7DB3-C079-7BC9-CC9E81B4E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916832"/>
            <a:ext cx="2919693" cy="1019862"/>
          </a:xfrm>
          <a:prstGeom prst="rect">
            <a:avLst/>
          </a:prstGeom>
          <a:ln>
            <a:solidFill>
              <a:srgbClr val="FFFF99"/>
            </a:solidFill>
          </a:ln>
        </p:spPr>
      </p:pic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6983BB9E-F9E5-4938-AAAE-2FB5C21B6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228" y="6248400"/>
            <a:ext cx="5889156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Sirko Molau: New Features in MeteorFlux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4190817-3DB4-C748-6A5F-EBCE1FD7D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218" y="2943630"/>
            <a:ext cx="2699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Control parameters for binning</a:t>
            </a:r>
          </a:p>
        </p:txBody>
      </p:sp>
    </p:spTree>
    <p:extLst>
      <p:ext uri="{BB962C8B-B14F-4D97-AF65-F5344CB8AC3E}">
        <p14:creationId xmlns:p14="http://schemas.microsoft.com/office/powerpoint/2010/main" val="2739486226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5202D-BBAA-4378-8309-651D09576CCD}" type="slidenum">
              <a:rPr lang="en-US" smtClean="0"/>
              <a:pPr>
                <a:defRPr/>
              </a:pPr>
              <a:t>6</a:t>
            </a:fld>
            <a:r>
              <a:rPr lang="en-US" dirty="0"/>
              <a:t>/22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Review of Binning Algorithm</a:t>
            </a:r>
          </a:p>
        </p:txBody>
      </p:sp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432000" y="1296000"/>
            <a:ext cx="8532488" cy="465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Font typeface="Symbol" pitchFamily="18" charset="2"/>
              <a:buChar char="®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Problems</a:t>
            </a:r>
          </a:p>
          <a:p>
            <a:pPr lvl="1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Several special cases have to be addressed (e.g. flux density measures do not start at begin of interval, gaps in flux density measures, …). </a:t>
            </a:r>
          </a:p>
          <a:p>
            <a:pPr lvl="1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Binning is based on solar longitude, not time (interval length in °SL varies by season, mapping of solar longitude to date is ambiguous, …).</a:t>
            </a:r>
          </a:p>
          <a:p>
            <a:pPr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Approximation to transform interval length min → °SL derived:</a:t>
            </a:r>
          </a:p>
          <a:p>
            <a:pPr lvl="1" defTabSz="360000">
              <a:spcBef>
                <a:spcPts val="600"/>
              </a:spcBef>
              <a:buFont typeface="Times New Roman" panose="02020603050405020304" pitchFamily="18" charset="0"/>
              <a:buChar char="→"/>
            </a:pPr>
            <a:r>
              <a:rPr lang="en-US" altLang="de-DE" sz="1800" dirty="0">
                <a:sym typeface="Symbol" pitchFamily="18" charset="2"/>
              </a:rPr>
              <a:t>ΔSL = 0.98616+0.03292 sin(SL+167.5°)-0.00014 sin(2SL+70°) 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EA7A5742-7EEF-4762-A7F7-C62AD1539F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529208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IMC 2024	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6983BB9E-F9E5-4938-AAAE-2FB5C21B6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228" y="6248400"/>
            <a:ext cx="5889156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Sirko Molau: New Features in MeteorFlux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89522BE-95C3-C37A-3FF9-E769D5B40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348" y="4041048"/>
            <a:ext cx="2980936" cy="1800000"/>
          </a:xfrm>
          <a:prstGeom prst="rect">
            <a:avLst/>
          </a:prstGeom>
          <a:ln>
            <a:solidFill>
              <a:srgbClr val="FFFF99"/>
            </a:solidFill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08FCA33-3002-CF8E-E006-5FCDAF154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589" y="4055830"/>
            <a:ext cx="2985063" cy="1800000"/>
          </a:xfrm>
          <a:prstGeom prst="rect">
            <a:avLst/>
          </a:prstGeom>
          <a:ln>
            <a:solidFill>
              <a:srgbClr val="FFFF99"/>
            </a:solidFill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2D4F026-C1DD-1E44-8F52-FBAF6CFAC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221" y="5852618"/>
            <a:ext cx="29850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Length of SL interval during the year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FDDE988-D14F-5A95-4870-7BE26F2E7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589" y="5841048"/>
            <a:ext cx="29850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Residual of approximation</a:t>
            </a:r>
          </a:p>
        </p:txBody>
      </p:sp>
    </p:spTree>
    <p:extLst>
      <p:ext uri="{BB962C8B-B14F-4D97-AF65-F5344CB8AC3E}">
        <p14:creationId xmlns:p14="http://schemas.microsoft.com/office/powerpoint/2010/main" val="879768723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5202D-BBAA-4378-8309-651D09576CCD}" type="slidenum">
              <a:rPr lang="en-US" smtClean="0"/>
              <a:pPr>
                <a:defRPr/>
              </a:pPr>
              <a:t>7</a:t>
            </a:fld>
            <a:r>
              <a:rPr lang="en-US" dirty="0"/>
              <a:t>/22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Review of Binning Algorithm</a:t>
            </a:r>
          </a:p>
        </p:txBody>
      </p:sp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432000" y="1296000"/>
            <a:ext cx="8532488" cy="84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Font typeface="Symbol" pitchFamily="18" charset="2"/>
              <a:buChar char="®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New frequency analysis after the binning problem was fixed.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EA7A5742-7EEF-4762-A7F7-C62AD1539F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529208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IMC 2024	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6983BB9E-F9E5-4938-AAAE-2FB5C21B6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228" y="6248400"/>
            <a:ext cx="5889156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Sirko Molau: New Features in MeteorFlux</a:t>
            </a:r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85AB9AAD-A137-F029-B51F-04F26C22F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24" y="2068083"/>
            <a:ext cx="2699400" cy="14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DB311E7-EC26-7836-DF9E-E1C95C41B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800" y="2060848"/>
            <a:ext cx="2700000" cy="147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069E3EC5-819F-522A-4AB3-0A1A5AD58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24" y="3680012"/>
            <a:ext cx="2699400" cy="14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0BF92DF-4383-3CE2-EB16-70375E7A3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199" y="3680012"/>
            <a:ext cx="2700000" cy="147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C69EA6F-5154-BB64-20EA-1EB8AF8B7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723" y="2666936"/>
            <a:ext cx="15814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Quadrantids 2019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E48E1F1-EBDC-F575-3020-0C1C90038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724" y="4307338"/>
            <a:ext cx="15814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Quadrantids 2020</a:t>
            </a: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182E4100-8563-A6D8-DE82-11B6D2B71129}"/>
              </a:ext>
            </a:extLst>
          </p:cNvPr>
          <p:cNvSpPr/>
          <p:nvPr/>
        </p:nvSpPr>
        <p:spPr bwMode="auto">
          <a:xfrm>
            <a:off x="4387684" y="3103948"/>
            <a:ext cx="720080" cy="972108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2E8E1-DC40-02C6-1528-DF8875ACB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80" y="5316751"/>
            <a:ext cx="8532488" cy="84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Font typeface="Symbol" pitchFamily="18" charset="2"/>
              <a:buChar char="®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Periodic oscillations of Quadrantids are a binning artifact. </a:t>
            </a:r>
            <a:r>
              <a:rPr lang="en-US" altLang="de-DE" dirty="0">
                <a:sym typeface="Wingdings" panose="05000000000000000000" pitchFamily="2" charset="2"/>
              </a:rPr>
              <a:t></a:t>
            </a:r>
            <a:endParaRPr lang="en-US" altLang="de-DE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71879984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5202D-BBAA-4378-8309-651D09576CCD}" type="slidenum">
              <a:rPr lang="en-US" smtClean="0"/>
              <a:pPr>
                <a:defRPr/>
              </a:pPr>
              <a:t>8</a:t>
            </a:fld>
            <a:r>
              <a:rPr lang="en-US" dirty="0"/>
              <a:t>/22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Review of Binning Algorithm</a:t>
            </a:r>
          </a:p>
        </p:txBody>
      </p:sp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432000" y="1296000"/>
            <a:ext cx="8532488" cy="84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Font typeface="Symbol" pitchFamily="18" charset="2"/>
              <a:buChar char="®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Periodic oscillation of Leonids 1999 remain, but become weaker.</a:t>
            </a:r>
          </a:p>
          <a:p>
            <a:pPr>
              <a:spcBef>
                <a:spcPts val="600"/>
              </a:spcBef>
            </a:pPr>
            <a:endParaRPr lang="en-US" altLang="de-DE" dirty="0">
              <a:sym typeface="Symbol" pitchFamily="18" charset="2"/>
            </a:endParaRP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EA7A5742-7EEF-4762-A7F7-C62AD1539F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529208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IMC 2024	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6983BB9E-F9E5-4938-AAAE-2FB5C21B6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228" y="6248400"/>
            <a:ext cx="5889156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Sirko Molau: New Features in MeteorFlux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C69EA6F-5154-BB64-20EA-1EB8AF8B7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535" y="2152701"/>
            <a:ext cx="2699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Leonids 1999</a:t>
            </a: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182E4100-8563-A6D8-DE82-11B6D2B71129}"/>
              </a:ext>
            </a:extLst>
          </p:cNvPr>
          <p:cNvSpPr/>
          <p:nvPr/>
        </p:nvSpPr>
        <p:spPr bwMode="auto">
          <a:xfrm>
            <a:off x="4362391" y="2413501"/>
            <a:ext cx="720080" cy="972108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2E8E1-DC40-02C6-1528-DF8875ACB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000" y="3915154"/>
            <a:ext cx="8532488" cy="212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Font typeface="Symbol" pitchFamily="18" charset="2"/>
              <a:buChar char="®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What is signal, what is noise?</a:t>
            </a:r>
          </a:p>
          <a:p>
            <a:pPr lvl="1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Simulation of artificial flux density data with known parameters. </a:t>
            </a:r>
          </a:p>
          <a:p>
            <a:pPr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Generation of artificial flux density data.</a:t>
            </a:r>
          </a:p>
          <a:p>
            <a:pPr lvl="1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Requires inverse of the distribution function.</a:t>
            </a:r>
          </a:p>
          <a:p>
            <a:pPr lvl="1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Inv. Poisson distribution is non-trivial, but inv. exponential distribution is.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C0956BB5-F5C3-3F35-8B62-483A6652E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76" y="2071975"/>
            <a:ext cx="2700000" cy="1472729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4477F4F-0BDD-90BD-B9DD-8862B8FCB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966" y="2060848"/>
            <a:ext cx="2700000" cy="147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366654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5202D-BBAA-4378-8309-651D09576CCD}" type="slidenum">
              <a:rPr lang="en-US" smtClean="0"/>
              <a:pPr>
                <a:defRPr/>
              </a:pPr>
              <a:t>9</a:t>
            </a:fld>
            <a:r>
              <a:rPr lang="en-US" dirty="0"/>
              <a:t>/22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Simulation of Periodic Oscillations</a:t>
            </a:r>
          </a:p>
        </p:txBody>
      </p:sp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432000" y="1296000"/>
            <a:ext cx="8532488" cy="84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Font typeface="Symbol" pitchFamily="18" charset="2"/>
              <a:buChar char="®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Constant activity without periodic oscillation.</a:t>
            </a:r>
          </a:p>
          <a:p>
            <a:pPr>
              <a:spcBef>
                <a:spcPts val="600"/>
              </a:spcBef>
            </a:pPr>
            <a:endParaRPr lang="en-US" altLang="de-DE" dirty="0">
              <a:sym typeface="Symbol" pitchFamily="18" charset="2"/>
            </a:endParaRP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EA7A5742-7EEF-4762-A7F7-C62AD1539F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529208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IMC 2024	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6983BB9E-F9E5-4938-AAAE-2FB5C21B6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228" y="6248400"/>
            <a:ext cx="5889156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Sirko Molau: New Features in MeteorFlux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2E8E1-DC40-02C6-1528-DF8875ACB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000" y="5528714"/>
            <a:ext cx="8532488" cy="65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Font typeface="Symbol" pitchFamily="18" charset="2"/>
              <a:buChar char="®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No preferred frequency, just noise in spectrogram.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BC610A2-BC7C-3365-79BA-70DA4B5E7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1800000"/>
            <a:ext cx="2880000" cy="1480538"/>
          </a:xfrm>
          <a:prstGeom prst="rect">
            <a:avLst/>
          </a:prstGeom>
          <a:ln>
            <a:solidFill>
              <a:srgbClr val="FFFF99"/>
            </a:solidFill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714AFE0-4454-F04C-EA6A-89A91E6B0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0" y="1800000"/>
            <a:ext cx="2880000" cy="1479000"/>
          </a:xfrm>
          <a:prstGeom prst="rect">
            <a:avLst/>
          </a:prstGeom>
          <a:ln>
            <a:solidFill>
              <a:srgbClr val="FFFF99"/>
            </a:solidFill>
          </a:ln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5E0C140A-A734-B966-CF5F-5D4AC51CA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415" y="3301228"/>
            <a:ext cx="28799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Constant activity 5/min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3336A46-7558-FDFA-7B37-52448AE2A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0" y="3287297"/>
            <a:ext cx="2880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Poisson-distribution random numbers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02F697D6-FB6B-82B6-801D-85428A6B8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000" y="3600000"/>
            <a:ext cx="2880000" cy="1570910"/>
          </a:xfrm>
          <a:prstGeom prst="rect">
            <a:avLst/>
          </a:prstGeom>
          <a:ln>
            <a:solidFill>
              <a:srgbClr val="FFFF99"/>
            </a:solidFill>
          </a:ln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92B3E706-247F-0926-D8F1-FEB25C852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000" y="3600000"/>
            <a:ext cx="2880000" cy="1570910"/>
          </a:xfrm>
          <a:prstGeom prst="rect">
            <a:avLst/>
          </a:prstGeom>
          <a:ln>
            <a:solidFill>
              <a:srgbClr val="FFFF99"/>
            </a:solidFill>
          </a:ln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5E845A6E-BE4D-A64B-CE8C-912F6D3C3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999" y="5183749"/>
            <a:ext cx="28799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Flux density in MeteorFlux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9F932DE-95BB-A49B-8993-97DC09F3A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0" y="5183749"/>
            <a:ext cx="2880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lvl="1" algn="ctr">
              <a:spcBef>
                <a:spcPts val="600"/>
              </a:spcBef>
            </a:pPr>
            <a:r>
              <a:rPr lang="en-US" altLang="de-DE" dirty="0">
                <a:sym typeface="Symbol" pitchFamily="18" charset="2"/>
              </a:rPr>
              <a:t>Spectrogram in MeteorFlux</a:t>
            </a:r>
          </a:p>
        </p:txBody>
      </p:sp>
    </p:spTree>
    <p:extLst>
      <p:ext uri="{BB962C8B-B14F-4D97-AF65-F5344CB8AC3E}">
        <p14:creationId xmlns:p14="http://schemas.microsoft.com/office/powerpoint/2010/main" val="4017026565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Standarddesign">
  <a:themeElements>
    <a:clrScheme name="">
      <a:dk1>
        <a:srgbClr val="CCFF66"/>
      </a:dk1>
      <a:lt1>
        <a:srgbClr val="FFFFFF"/>
      </a:lt1>
      <a:dk2>
        <a:srgbClr val="CCFF66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AEDA56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1475</Words>
  <Application>Microsoft Office PowerPoint</Application>
  <PresentationFormat>Bildschirmpräsentation (4:3)</PresentationFormat>
  <Paragraphs>233</Paragraphs>
  <Slides>22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6" baseType="lpstr">
      <vt:lpstr>Symbol</vt:lpstr>
      <vt:lpstr>Times New Roman</vt:lpstr>
      <vt:lpstr>Wingdings</vt:lpstr>
      <vt:lpstr>Standarddesign</vt:lpstr>
      <vt:lpstr>New Features in MeteorFlux</vt:lpstr>
      <vt:lpstr>Overview</vt:lpstr>
      <vt:lpstr>Motivation</vt:lpstr>
      <vt:lpstr>Review of Binning Algorithm</vt:lpstr>
      <vt:lpstr>Review of Binning Algorithm</vt:lpstr>
      <vt:lpstr>Review of Binning Algorithm</vt:lpstr>
      <vt:lpstr>Review of Binning Algorithm</vt:lpstr>
      <vt:lpstr>Review of Binning Algorithm</vt:lpstr>
      <vt:lpstr>Simulation of Periodic Oscillations</vt:lpstr>
      <vt:lpstr>Simulation of Periodic Oscillations</vt:lpstr>
      <vt:lpstr>Simulation of Periodic Oscillations</vt:lpstr>
      <vt:lpstr>Simulation of Periodic Oscillations</vt:lpstr>
      <vt:lpstr>Simulation of Periodic Oscillations</vt:lpstr>
      <vt:lpstr>Simulation of Periodic Oscillations</vt:lpstr>
      <vt:lpstr>Simulation of Periodic Oscillations</vt:lpstr>
      <vt:lpstr>Simulation of Periodic Oscillations</vt:lpstr>
      <vt:lpstr>Simulation of Periodic Oscillations</vt:lpstr>
      <vt:lpstr>Reference Limiting Magnitude</vt:lpstr>
      <vt:lpstr>Reference Limiting Magnitude</vt:lpstr>
      <vt:lpstr>Application of Population Index</vt:lpstr>
      <vt:lpstr>Integrating AllSky7 Observation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AKM Video Meteor Network</dc:title>
  <dc:creator>Sirko Molau</dc:creator>
  <cp:lastModifiedBy>Sirko Molau</cp:lastModifiedBy>
  <cp:revision>628</cp:revision>
  <dcterms:created xsi:type="dcterms:W3CDTF">2001-07-23T19:58:44Z</dcterms:created>
  <dcterms:modified xsi:type="dcterms:W3CDTF">2024-09-19T10:47:59Z</dcterms:modified>
</cp:coreProperties>
</file>